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89" r:id="rId4"/>
    <p:sldId id="259" r:id="rId5"/>
    <p:sldId id="260" r:id="rId6"/>
    <p:sldId id="261" r:id="rId7"/>
    <p:sldId id="262" r:id="rId8"/>
    <p:sldId id="263" r:id="rId9"/>
    <p:sldId id="290" r:id="rId10"/>
    <p:sldId id="264" r:id="rId11"/>
    <p:sldId id="265" r:id="rId12"/>
    <p:sldId id="266" r:id="rId13"/>
    <p:sldId id="267" r:id="rId14"/>
    <p:sldId id="268" r:id="rId15"/>
    <p:sldId id="269" r:id="rId16"/>
    <p:sldId id="280" r:id="rId17"/>
    <p:sldId id="288" r:id="rId18"/>
    <p:sldId id="270" r:id="rId19"/>
    <p:sldId id="271" r:id="rId20"/>
    <p:sldId id="291" r:id="rId21"/>
    <p:sldId id="272" r:id="rId22"/>
    <p:sldId id="273" r:id="rId23"/>
    <p:sldId id="282" r:id="rId24"/>
    <p:sldId id="283" r:id="rId25"/>
    <p:sldId id="274" r:id="rId26"/>
    <p:sldId id="275" r:id="rId27"/>
    <p:sldId id="276" r:id="rId28"/>
    <p:sldId id="277" r:id="rId29"/>
    <p:sldId id="278" r:id="rId30"/>
    <p:sldId id="279" r:id="rId31"/>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20" autoAdjust="0"/>
  </p:normalViewPr>
  <p:slideViewPr>
    <p:cSldViewPr>
      <p:cViewPr varScale="1">
        <p:scale>
          <a:sx n="108" d="100"/>
          <a:sy n="108" d="100"/>
        </p:scale>
        <p:origin x="170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5" Type="http://schemas.openxmlformats.org/officeDocument/2006/relationships/image" Target="../media/image11.wmf"/><Relationship Id="rId4"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image" Target="../media/image14.wmf"/><Relationship Id="rId1" Type="http://schemas.openxmlformats.org/officeDocument/2006/relationships/image" Target="../media/image1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sk-SK" smtClean="0"/>
              <a:t>Upravte štýl predlohy podnadpisov</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472FEAC2-D5F5-48D6-B836-A08C092B0B0E}" type="slidenum">
              <a:rPr lang="cs-CZ"/>
              <a:pPr>
                <a:defRPr/>
              </a:pPr>
              <a:t>‹#›</a:t>
            </a:fld>
            <a:endParaRPr lang="cs-CZ"/>
          </a:p>
        </p:txBody>
      </p:sp>
    </p:spTree>
    <p:extLst>
      <p:ext uri="{BB962C8B-B14F-4D97-AF65-F5344CB8AC3E}">
        <p14:creationId xmlns:p14="http://schemas.microsoft.com/office/powerpoint/2010/main" val="16209791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AAD379A-A778-4FD5-8F59-CC89E90B4E32}" type="slidenum">
              <a:rPr lang="cs-CZ"/>
              <a:pPr>
                <a:defRPr/>
              </a:pPr>
              <a:t>‹#›</a:t>
            </a:fld>
            <a:endParaRPr lang="cs-CZ"/>
          </a:p>
        </p:txBody>
      </p:sp>
    </p:spTree>
    <p:extLst>
      <p:ext uri="{BB962C8B-B14F-4D97-AF65-F5344CB8AC3E}">
        <p14:creationId xmlns:p14="http://schemas.microsoft.com/office/powerpoint/2010/main" val="3070435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6A32A1AA-5782-4C0F-BBDB-B1AAD60BB4F9}" type="slidenum">
              <a:rPr lang="cs-CZ"/>
              <a:pPr>
                <a:defRPr/>
              </a:pPr>
              <a:t>‹#›</a:t>
            </a:fld>
            <a:endParaRPr lang="cs-CZ"/>
          </a:p>
        </p:txBody>
      </p:sp>
    </p:spTree>
    <p:extLst>
      <p:ext uri="{BB962C8B-B14F-4D97-AF65-F5344CB8AC3E}">
        <p14:creationId xmlns:p14="http://schemas.microsoft.com/office/powerpoint/2010/main" val="31525440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obsahu 1"/>
          <p:cNvSpPr>
            <a:spLocks noGrp="1"/>
          </p:cNvSpPr>
          <p:nvPr>
            <p:ph/>
          </p:nvPr>
        </p:nvSpPr>
        <p:spPr>
          <a:xfrm>
            <a:off x="457200" y="274638"/>
            <a:ext cx="8229600" cy="5851525"/>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0208FC25-9445-44E9-B094-1125E1CA200E}" type="slidenum">
              <a:rPr lang="cs-CZ"/>
              <a:pPr>
                <a:defRPr/>
              </a:pPr>
              <a:t>‹#›</a:t>
            </a:fld>
            <a:endParaRPr lang="cs-CZ"/>
          </a:p>
        </p:txBody>
      </p:sp>
    </p:spTree>
    <p:extLst>
      <p:ext uri="{BB962C8B-B14F-4D97-AF65-F5344CB8AC3E}">
        <p14:creationId xmlns:p14="http://schemas.microsoft.com/office/powerpoint/2010/main" val="2019913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p>
            <a:r>
              <a:rPr lang="sk-SK" smtClean="0"/>
              <a:t>Upravte štýly predlohy textu</a:t>
            </a:r>
            <a:endParaRPr lang="sk-SK"/>
          </a:p>
        </p:txBody>
      </p:sp>
      <p:sp>
        <p:nvSpPr>
          <p:cNvPr id="3" name="Zástupný symbol textu 2"/>
          <p:cNvSpPr>
            <a:spLocks noGrp="1"/>
          </p:cNvSpPr>
          <p:nvPr>
            <p:ph type="body" sz="half" idx="1"/>
          </p:nvPr>
        </p:nvSpPr>
        <p:spPr>
          <a:xfrm>
            <a:off x="457200" y="1600200"/>
            <a:ext cx="4038600" cy="4525963"/>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A2CC7390-0525-48B0-9B8F-BBC25BEE15B6}" type="slidenum">
              <a:rPr lang="cs-CZ"/>
              <a:pPr>
                <a:defRPr/>
              </a:pPr>
              <a:t>‹#›</a:t>
            </a:fld>
            <a:endParaRPr lang="cs-CZ"/>
          </a:p>
        </p:txBody>
      </p:sp>
    </p:spTree>
    <p:extLst>
      <p:ext uri="{BB962C8B-B14F-4D97-AF65-F5344CB8AC3E}">
        <p14:creationId xmlns:p14="http://schemas.microsoft.com/office/powerpoint/2010/main" val="2066717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BCAFC0CF-9A1E-47A3-924E-2E18F4859145}" type="slidenum">
              <a:rPr lang="cs-CZ"/>
              <a:pPr>
                <a:defRPr/>
              </a:pPr>
              <a:t>‹#›</a:t>
            </a:fld>
            <a:endParaRPr lang="cs-CZ"/>
          </a:p>
        </p:txBody>
      </p:sp>
    </p:spTree>
    <p:extLst>
      <p:ext uri="{BB962C8B-B14F-4D97-AF65-F5344CB8AC3E}">
        <p14:creationId xmlns:p14="http://schemas.microsoft.com/office/powerpoint/2010/main" val="2746927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sk-SK" smtClean="0"/>
              <a:t>Upravte štýl predlohy textu.</a:t>
            </a:r>
          </a:p>
        </p:txBody>
      </p:sp>
      <p:sp>
        <p:nvSpPr>
          <p:cNvPr id="4" name="Rectangle 4"/>
          <p:cNvSpPr>
            <a:spLocks noGrp="1" noChangeArrowheads="1"/>
          </p:cNvSpPr>
          <p:nvPr>
            <p:ph type="dt" sz="half" idx="10"/>
          </p:nvPr>
        </p:nvSpPr>
        <p:spPr>
          <a:ln/>
        </p:spPr>
        <p:txBody>
          <a:bodyPr/>
          <a:lstStyle>
            <a:lvl1pPr>
              <a:defRPr/>
            </a:lvl1pPr>
          </a:lstStyle>
          <a:p>
            <a:pPr>
              <a:defRPr/>
            </a:pPr>
            <a:endParaRPr lang="cs-CZ"/>
          </a:p>
        </p:txBody>
      </p:sp>
      <p:sp>
        <p:nvSpPr>
          <p:cNvPr id="5" name="Rectangle 5"/>
          <p:cNvSpPr>
            <a:spLocks noGrp="1" noChangeArrowheads="1"/>
          </p:cNvSpPr>
          <p:nvPr>
            <p:ph type="ftr" sz="quarter" idx="11"/>
          </p:nvPr>
        </p:nvSpPr>
        <p:spPr>
          <a:ln/>
        </p:spPr>
        <p:txBody>
          <a:bodyPr/>
          <a:lstStyle>
            <a:lvl1pPr>
              <a:defRPr/>
            </a:lvl1pPr>
          </a:lstStyle>
          <a:p>
            <a:pPr>
              <a:defRPr/>
            </a:pPr>
            <a:endParaRPr lang="cs-CZ"/>
          </a:p>
        </p:txBody>
      </p:sp>
      <p:sp>
        <p:nvSpPr>
          <p:cNvPr id="6" name="Rectangle 6"/>
          <p:cNvSpPr>
            <a:spLocks noGrp="1" noChangeArrowheads="1"/>
          </p:cNvSpPr>
          <p:nvPr>
            <p:ph type="sldNum" sz="quarter" idx="12"/>
          </p:nvPr>
        </p:nvSpPr>
        <p:spPr>
          <a:ln/>
        </p:spPr>
        <p:txBody>
          <a:bodyPr/>
          <a:lstStyle>
            <a:lvl1pPr>
              <a:defRPr/>
            </a:lvl1pPr>
          </a:lstStyle>
          <a:p>
            <a:pPr>
              <a:defRPr/>
            </a:pPr>
            <a:fld id="{C2A2DEE2-9810-48C9-A03F-722D5701DBDD}" type="slidenum">
              <a:rPr lang="cs-CZ"/>
              <a:pPr>
                <a:defRPr/>
              </a:pPr>
              <a:t>‹#›</a:t>
            </a:fld>
            <a:endParaRPr lang="cs-CZ"/>
          </a:p>
        </p:txBody>
      </p:sp>
    </p:spTree>
    <p:extLst>
      <p:ext uri="{BB962C8B-B14F-4D97-AF65-F5344CB8AC3E}">
        <p14:creationId xmlns:p14="http://schemas.microsoft.com/office/powerpoint/2010/main" val="2330188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48D3F74A-3BB8-47D7-A263-28BF06DD135C}" type="slidenum">
              <a:rPr lang="cs-CZ"/>
              <a:pPr>
                <a:defRPr/>
              </a:pPr>
              <a:t>‹#›</a:t>
            </a:fld>
            <a:endParaRPr lang="cs-CZ"/>
          </a:p>
        </p:txBody>
      </p:sp>
    </p:spTree>
    <p:extLst>
      <p:ext uri="{BB962C8B-B14F-4D97-AF65-F5344CB8AC3E}">
        <p14:creationId xmlns:p14="http://schemas.microsoft.com/office/powerpoint/2010/main" val="35594016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Rectangle 4"/>
          <p:cNvSpPr>
            <a:spLocks noGrp="1" noChangeArrowheads="1"/>
          </p:cNvSpPr>
          <p:nvPr>
            <p:ph type="dt" sz="half" idx="10"/>
          </p:nvPr>
        </p:nvSpPr>
        <p:spPr>
          <a:ln/>
        </p:spPr>
        <p:txBody>
          <a:bodyPr/>
          <a:lstStyle>
            <a:lvl1pPr>
              <a:defRPr/>
            </a:lvl1pPr>
          </a:lstStyle>
          <a:p>
            <a:pPr>
              <a:defRPr/>
            </a:pPr>
            <a:endParaRPr lang="cs-CZ"/>
          </a:p>
        </p:txBody>
      </p:sp>
      <p:sp>
        <p:nvSpPr>
          <p:cNvPr id="8" name="Rectangle 5"/>
          <p:cNvSpPr>
            <a:spLocks noGrp="1" noChangeArrowheads="1"/>
          </p:cNvSpPr>
          <p:nvPr>
            <p:ph type="ftr" sz="quarter" idx="11"/>
          </p:nvPr>
        </p:nvSpPr>
        <p:spPr>
          <a:ln/>
        </p:spPr>
        <p:txBody>
          <a:bodyPr/>
          <a:lstStyle>
            <a:lvl1pPr>
              <a:defRPr/>
            </a:lvl1pPr>
          </a:lstStyle>
          <a:p>
            <a:pPr>
              <a:defRPr/>
            </a:pPr>
            <a:endParaRPr lang="cs-CZ"/>
          </a:p>
        </p:txBody>
      </p:sp>
      <p:sp>
        <p:nvSpPr>
          <p:cNvPr id="9" name="Rectangle 6"/>
          <p:cNvSpPr>
            <a:spLocks noGrp="1" noChangeArrowheads="1"/>
          </p:cNvSpPr>
          <p:nvPr>
            <p:ph type="sldNum" sz="quarter" idx="12"/>
          </p:nvPr>
        </p:nvSpPr>
        <p:spPr>
          <a:ln/>
        </p:spPr>
        <p:txBody>
          <a:bodyPr/>
          <a:lstStyle>
            <a:lvl1pPr>
              <a:defRPr/>
            </a:lvl1pPr>
          </a:lstStyle>
          <a:p>
            <a:pPr>
              <a:defRPr/>
            </a:pPr>
            <a:fld id="{DE19BEE1-CDF7-4A1F-9ADA-060657EB1B91}" type="slidenum">
              <a:rPr lang="cs-CZ"/>
              <a:pPr>
                <a:defRPr/>
              </a:pPr>
              <a:t>‹#›</a:t>
            </a:fld>
            <a:endParaRPr lang="cs-CZ"/>
          </a:p>
        </p:txBody>
      </p:sp>
    </p:spTree>
    <p:extLst>
      <p:ext uri="{BB962C8B-B14F-4D97-AF65-F5344CB8AC3E}">
        <p14:creationId xmlns:p14="http://schemas.microsoft.com/office/powerpoint/2010/main" val="3161945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Rectangle 4"/>
          <p:cNvSpPr>
            <a:spLocks noGrp="1" noChangeArrowheads="1"/>
          </p:cNvSpPr>
          <p:nvPr>
            <p:ph type="dt" sz="half" idx="10"/>
          </p:nvPr>
        </p:nvSpPr>
        <p:spPr>
          <a:ln/>
        </p:spPr>
        <p:txBody>
          <a:bodyPr/>
          <a:lstStyle>
            <a:lvl1pPr>
              <a:defRPr/>
            </a:lvl1pPr>
          </a:lstStyle>
          <a:p>
            <a:pPr>
              <a:defRPr/>
            </a:pPr>
            <a:endParaRPr lang="cs-CZ"/>
          </a:p>
        </p:txBody>
      </p:sp>
      <p:sp>
        <p:nvSpPr>
          <p:cNvPr id="4" name="Rectangle 5"/>
          <p:cNvSpPr>
            <a:spLocks noGrp="1" noChangeArrowheads="1"/>
          </p:cNvSpPr>
          <p:nvPr>
            <p:ph type="ftr" sz="quarter" idx="11"/>
          </p:nvPr>
        </p:nvSpPr>
        <p:spPr>
          <a:ln/>
        </p:spPr>
        <p:txBody>
          <a:bodyPr/>
          <a:lstStyle>
            <a:lvl1pPr>
              <a:defRPr/>
            </a:lvl1pPr>
          </a:lstStyle>
          <a:p>
            <a:pPr>
              <a:defRPr/>
            </a:pPr>
            <a:endParaRPr lang="cs-CZ"/>
          </a:p>
        </p:txBody>
      </p:sp>
      <p:sp>
        <p:nvSpPr>
          <p:cNvPr id="5" name="Rectangle 6"/>
          <p:cNvSpPr>
            <a:spLocks noGrp="1" noChangeArrowheads="1"/>
          </p:cNvSpPr>
          <p:nvPr>
            <p:ph type="sldNum" sz="quarter" idx="12"/>
          </p:nvPr>
        </p:nvSpPr>
        <p:spPr>
          <a:ln/>
        </p:spPr>
        <p:txBody>
          <a:bodyPr/>
          <a:lstStyle>
            <a:lvl1pPr>
              <a:defRPr/>
            </a:lvl1pPr>
          </a:lstStyle>
          <a:p>
            <a:pPr>
              <a:defRPr/>
            </a:pPr>
            <a:fld id="{6EB616B1-557C-4EF2-854D-FA78B38959FC}" type="slidenum">
              <a:rPr lang="cs-CZ"/>
              <a:pPr>
                <a:defRPr/>
              </a:pPr>
              <a:t>‹#›</a:t>
            </a:fld>
            <a:endParaRPr lang="cs-CZ"/>
          </a:p>
        </p:txBody>
      </p:sp>
    </p:spTree>
    <p:extLst>
      <p:ext uri="{BB962C8B-B14F-4D97-AF65-F5344CB8AC3E}">
        <p14:creationId xmlns:p14="http://schemas.microsoft.com/office/powerpoint/2010/main" val="737318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cs-CZ"/>
          </a:p>
        </p:txBody>
      </p:sp>
      <p:sp>
        <p:nvSpPr>
          <p:cNvPr id="3" name="Rectangle 5"/>
          <p:cNvSpPr>
            <a:spLocks noGrp="1" noChangeArrowheads="1"/>
          </p:cNvSpPr>
          <p:nvPr>
            <p:ph type="ftr" sz="quarter" idx="11"/>
          </p:nvPr>
        </p:nvSpPr>
        <p:spPr>
          <a:ln/>
        </p:spPr>
        <p:txBody>
          <a:bodyPr/>
          <a:lstStyle>
            <a:lvl1pPr>
              <a:defRPr/>
            </a:lvl1pPr>
          </a:lstStyle>
          <a:p>
            <a:pPr>
              <a:defRPr/>
            </a:pPr>
            <a:endParaRPr lang="cs-CZ"/>
          </a:p>
        </p:txBody>
      </p:sp>
      <p:sp>
        <p:nvSpPr>
          <p:cNvPr id="4" name="Rectangle 6"/>
          <p:cNvSpPr>
            <a:spLocks noGrp="1" noChangeArrowheads="1"/>
          </p:cNvSpPr>
          <p:nvPr>
            <p:ph type="sldNum" sz="quarter" idx="12"/>
          </p:nvPr>
        </p:nvSpPr>
        <p:spPr>
          <a:ln/>
        </p:spPr>
        <p:txBody>
          <a:bodyPr/>
          <a:lstStyle>
            <a:lvl1pPr>
              <a:defRPr/>
            </a:lvl1pPr>
          </a:lstStyle>
          <a:p>
            <a:pPr>
              <a:defRPr/>
            </a:pPr>
            <a:fld id="{461EABDD-36AC-4EBD-A382-07F1B2C661CC}" type="slidenum">
              <a:rPr lang="cs-CZ"/>
              <a:pPr>
                <a:defRPr/>
              </a:pPr>
              <a:t>‹#›</a:t>
            </a:fld>
            <a:endParaRPr lang="cs-CZ"/>
          </a:p>
        </p:txBody>
      </p:sp>
    </p:spTree>
    <p:extLst>
      <p:ext uri="{BB962C8B-B14F-4D97-AF65-F5344CB8AC3E}">
        <p14:creationId xmlns:p14="http://schemas.microsoft.com/office/powerpoint/2010/main" val="3351366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A4EF96CF-DDFB-46BA-AA32-3DE9B68F5675}" type="slidenum">
              <a:rPr lang="cs-CZ"/>
              <a:pPr>
                <a:defRPr/>
              </a:pPr>
              <a:t>‹#›</a:t>
            </a:fld>
            <a:endParaRPr lang="cs-CZ"/>
          </a:p>
        </p:txBody>
      </p:sp>
    </p:spTree>
    <p:extLst>
      <p:ext uri="{BB962C8B-B14F-4D97-AF65-F5344CB8AC3E}">
        <p14:creationId xmlns:p14="http://schemas.microsoft.com/office/powerpoint/2010/main" val="238275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k-SK" noProof="0" smtClean="0"/>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Rectangle 4"/>
          <p:cNvSpPr>
            <a:spLocks noGrp="1" noChangeArrowheads="1"/>
          </p:cNvSpPr>
          <p:nvPr>
            <p:ph type="dt" sz="half" idx="10"/>
          </p:nvPr>
        </p:nvSpPr>
        <p:spPr>
          <a:ln/>
        </p:spPr>
        <p:txBody>
          <a:bodyPr/>
          <a:lstStyle>
            <a:lvl1pPr>
              <a:defRPr/>
            </a:lvl1pPr>
          </a:lstStyle>
          <a:p>
            <a:pPr>
              <a:defRPr/>
            </a:pPr>
            <a:endParaRPr lang="cs-CZ"/>
          </a:p>
        </p:txBody>
      </p:sp>
      <p:sp>
        <p:nvSpPr>
          <p:cNvPr id="6" name="Rectangle 5"/>
          <p:cNvSpPr>
            <a:spLocks noGrp="1" noChangeArrowheads="1"/>
          </p:cNvSpPr>
          <p:nvPr>
            <p:ph type="ftr" sz="quarter" idx="11"/>
          </p:nvPr>
        </p:nvSpPr>
        <p:spPr>
          <a:ln/>
        </p:spPr>
        <p:txBody>
          <a:bodyPr/>
          <a:lstStyle>
            <a:lvl1pPr>
              <a:defRPr/>
            </a:lvl1pPr>
          </a:lstStyle>
          <a:p>
            <a:pPr>
              <a:defRPr/>
            </a:pPr>
            <a:endParaRPr lang="cs-CZ"/>
          </a:p>
        </p:txBody>
      </p:sp>
      <p:sp>
        <p:nvSpPr>
          <p:cNvPr id="7" name="Rectangle 6"/>
          <p:cNvSpPr>
            <a:spLocks noGrp="1" noChangeArrowheads="1"/>
          </p:cNvSpPr>
          <p:nvPr>
            <p:ph type="sldNum" sz="quarter" idx="12"/>
          </p:nvPr>
        </p:nvSpPr>
        <p:spPr>
          <a:ln/>
        </p:spPr>
        <p:txBody>
          <a:bodyPr/>
          <a:lstStyle>
            <a:lvl1pPr>
              <a:defRPr/>
            </a:lvl1pPr>
          </a:lstStyle>
          <a:p>
            <a:pPr>
              <a:defRPr/>
            </a:pPr>
            <a:fld id="{B73FBD66-9665-49E8-BBF2-184EE03779DF}" type="slidenum">
              <a:rPr lang="cs-CZ"/>
              <a:pPr>
                <a:defRPr/>
              </a:pPr>
              <a:t>‹#›</a:t>
            </a:fld>
            <a:endParaRPr lang="cs-CZ"/>
          </a:p>
        </p:txBody>
      </p:sp>
    </p:spTree>
    <p:extLst>
      <p:ext uri="{BB962C8B-B14F-4D97-AF65-F5344CB8AC3E}">
        <p14:creationId xmlns:p14="http://schemas.microsoft.com/office/powerpoint/2010/main" val="40501864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sk-SK" smtClean="0"/>
              <a:t>Kliknite sem a upravte štýl predlohy nadpisov.</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sk-SK" smtClean="0"/>
              <a:t>Kliknite sem a upravte štýly predlohy textu.</a:t>
            </a:r>
          </a:p>
          <a:p>
            <a:pPr lvl="1"/>
            <a:r>
              <a:rPr lang="cs-CZ" altLang="sk-SK" smtClean="0"/>
              <a:t>Druhá úroveň</a:t>
            </a:r>
          </a:p>
          <a:p>
            <a:pPr lvl="2"/>
            <a:r>
              <a:rPr lang="cs-CZ" altLang="sk-SK" smtClean="0"/>
              <a:t>Tretia úroveň</a:t>
            </a:r>
          </a:p>
          <a:p>
            <a:pPr lvl="3"/>
            <a:r>
              <a:rPr lang="cs-CZ" altLang="sk-SK" smtClean="0"/>
              <a:t>Štvrtá úroveň</a:t>
            </a:r>
          </a:p>
          <a:p>
            <a:pPr lvl="4"/>
            <a:r>
              <a:rPr lang="cs-CZ" altLang="sk-SK" smtClean="0"/>
              <a:t>Piata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3960C0A-A487-4BDD-9A74-B304F6187ABB}" type="slidenum">
              <a:rPr lang="cs-CZ"/>
              <a:pPr>
                <a:defRPr/>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eb.tuke.sk/smetrologia/index.html" TargetMode="External"/><Relationship Id="rId2" Type="http://schemas.openxmlformats.org/officeDocument/2006/relationships/hyperlink" Target="mailto:miroslav.dovica@tuke.sk" TargetMode="External"/><Relationship Id="rId1" Type="http://schemas.openxmlformats.org/officeDocument/2006/relationships/slideLayout" Target="../slideLayouts/slideLayout1.xml"/><Relationship Id="rId5" Type="http://schemas.openxmlformats.org/officeDocument/2006/relationships/hyperlink" Target="http://people.tuke.sk/miroslav.dovica/" TargetMode="External"/><Relationship Id="rId4" Type="http://schemas.openxmlformats.org/officeDocument/2006/relationships/hyperlink" Target="http://web.tuke.sk/sjf-kbiaam/"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npl.co.uk/reference/measurement-units/si-base-units/the-ampere" TargetMode="Externa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11.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oleObject" Target="../embeddings/oleObject6.bin"/><Relationship Id="rId7"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7.bin"/><Relationship Id="rId4" Type="http://schemas.openxmlformats.org/officeDocument/2006/relationships/image" Target="../media/image13.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3.xml"/><Relationship Id="rId1" Type="http://schemas.openxmlformats.org/officeDocument/2006/relationships/vmlDrawing" Target="../drawings/vmlDrawing3.vml"/><Relationship Id="rId4" Type="http://schemas.openxmlformats.org/officeDocument/2006/relationships/image" Target="../media/image16.emf"/></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veda.sme.sk/planety/" TargetMode="External"/><Relationship Id="rId2" Type="http://schemas.openxmlformats.org/officeDocument/2006/relationships/hyperlink" Target="http://diplomovka.sme.sk/vedny-odbor/ac/fyzikalne-vedy.ph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2.xml"/><Relationship Id="rId1" Type="http://schemas.openxmlformats.org/officeDocument/2006/relationships/vmlDrawing" Target="../drawings/vmlDrawing4.vml"/><Relationship Id="rId4" Type="http://schemas.openxmlformats.org/officeDocument/2006/relationships/image" Target="../media/image21.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4213" y="549275"/>
            <a:ext cx="7772400" cy="1470025"/>
          </a:xfrm>
        </p:spPr>
        <p:txBody>
          <a:bodyPr/>
          <a:lstStyle/>
          <a:p>
            <a:pPr eaLnBrk="1" hangingPunct="1"/>
            <a:r>
              <a:rPr lang="sk-SK" altLang="sk-SK" sz="4000" b="1" smtClean="0">
                <a:solidFill>
                  <a:schemeClr val="tx1"/>
                </a:solidFill>
              </a:rPr>
              <a:t>STROJÁRSKA METROLÓGIA</a:t>
            </a:r>
            <a:r>
              <a:rPr lang="en-US" altLang="sk-SK" sz="4000" smtClean="0">
                <a:solidFill>
                  <a:schemeClr val="tx1"/>
                </a:solidFill>
              </a:rPr>
              <a:t> </a:t>
            </a:r>
            <a:r>
              <a:rPr lang="sk-SK" altLang="sk-SK" sz="4000" smtClean="0">
                <a:solidFill>
                  <a:srgbClr val="4E667C"/>
                </a:solidFill>
              </a:rPr>
              <a:t/>
            </a:r>
            <a:br>
              <a:rPr lang="sk-SK" altLang="sk-SK" sz="4000" smtClean="0">
                <a:solidFill>
                  <a:srgbClr val="4E667C"/>
                </a:solidFill>
              </a:rPr>
            </a:br>
            <a:endParaRPr lang="cs-CZ" altLang="sk-SK" sz="4000" smtClean="0">
              <a:solidFill>
                <a:srgbClr val="4E667C"/>
              </a:solidFill>
            </a:endParaRPr>
          </a:p>
        </p:txBody>
      </p:sp>
      <p:sp>
        <p:nvSpPr>
          <p:cNvPr id="2051" name="Rectangle 3"/>
          <p:cNvSpPr>
            <a:spLocks noGrp="1" noChangeArrowheads="1"/>
          </p:cNvSpPr>
          <p:nvPr>
            <p:ph type="subTitle" idx="1"/>
          </p:nvPr>
        </p:nvSpPr>
        <p:spPr>
          <a:xfrm>
            <a:off x="35496" y="1484313"/>
            <a:ext cx="9108504" cy="4392612"/>
          </a:xfrm>
        </p:spPr>
        <p:txBody>
          <a:bodyPr/>
          <a:lstStyle/>
          <a:p>
            <a:pPr eaLnBrk="1" hangingPunct="1">
              <a:lnSpc>
                <a:spcPct val="90000"/>
              </a:lnSpc>
            </a:pPr>
            <a:r>
              <a:rPr lang="sk-SK" altLang="sk-SK" sz="1800" dirty="0" smtClean="0"/>
              <a:t>prof. Ing. Miroslav Dovica, CSc., </a:t>
            </a:r>
            <a:r>
              <a:rPr lang="en-US" altLang="sk-SK" sz="1800" dirty="0" err="1" smtClean="0"/>
              <a:t>Katedra</a:t>
            </a:r>
            <a:r>
              <a:rPr lang="en-US" altLang="sk-SK" sz="1800" dirty="0" smtClean="0"/>
              <a:t> </a:t>
            </a:r>
            <a:r>
              <a:rPr lang="en-US" altLang="sk-SK" sz="1800" dirty="0" err="1" smtClean="0"/>
              <a:t>biomedic</a:t>
            </a:r>
            <a:r>
              <a:rPr lang="sk-SK" altLang="sk-SK" sz="1800" dirty="0" smtClean="0"/>
              <a:t>í</a:t>
            </a:r>
            <a:r>
              <a:rPr lang="en-US" altLang="sk-SK" sz="1800" dirty="0" err="1" smtClean="0"/>
              <a:t>nskeho</a:t>
            </a:r>
            <a:r>
              <a:rPr lang="en-US" altLang="sk-SK" sz="1800" dirty="0" smtClean="0"/>
              <a:t> </a:t>
            </a:r>
            <a:r>
              <a:rPr lang="sk-SK" altLang="sk-SK" sz="1800" dirty="0" smtClean="0"/>
              <a:t>inžinierstva a merania</a:t>
            </a:r>
            <a:r>
              <a:rPr lang="en-US" altLang="sk-SK" sz="1800" dirty="0" smtClean="0"/>
              <a:t>,  </a:t>
            </a:r>
            <a:r>
              <a:rPr lang="sk-SK" altLang="sk-SK" sz="1800" dirty="0" smtClean="0"/>
              <a:t>Strojnícka fakulta,  Technická univerzita v Košiciach, </a:t>
            </a:r>
            <a:endParaRPr lang="en-US" altLang="sk-SK" sz="1800" dirty="0" smtClean="0"/>
          </a:p>
          <a:p>
            <a:pPr eaLnBrk="1" hangingPunct="1">
              <a:lnSpc>
                <a:spcPct val="90000"/>
              </a:lnSpc>
            </a:pPr>
            <a:r>
              <a:rPr lang="en-US" altLang="sk-SK" sz="1800" dirty="0" err="1" smtClean="0"/>
              <a:t>Hlavn</a:t>
            </a:r>
            <a:r>
              <a:rPr lang="sk-SK" altLang="sk-SK" sz="1800" dirty="0" smtClean="0"/>
              <a:t>ý pavilón  A blok </a:t>
            </a:r>
            <a:r>
              <a:rPr lang="sk-SK" altLang="sk-SK" sz="1800" dirty="0" err="1" smtClean="0"/>
              <a:t>č.m</a:t>
            </a:r>
            <a:r>
              <a:rPr lang="sk-SK" altLang="sk-SK" sz="1800" dirty="0" smtClean="0"/>
              <a:t>. (543),  A519 </a:t>
            </a:r>
          </a:p>
          <a:p>
            <a:pPr eaLnBrk="1" hangingPunct="1">
              <a:lnSpc>
                <a:spcPct val="90000"/>
              </a:lnSpc>
            </a:pPr>
            <a:r>
              <a:rPr lang="en-US" altLang="sk-SK" sz="1800" dirty="0" smtClean="0"/>
              <a:t>k</a:t>
            </a:r>
            <a:r>
              <a:rPr lang="sk-SK" altLang="sk-SK" sz="1800" dirty="0" err="1" smtClean="0"/>
              <a:t>onzultácie</a:t>
            </a:r>
            <a:r>
              <a:rPr lang="sk-SK" altLang="sk-SK" sz="1800" dirty="0" smtClean="0"/>
              <a:t>: utorok, štvrtok 10-12 hod </a:t>
            </a:r>
          </a:p>
          <a:p>
            <a:pPr eaLnBrk="1" hangingPunct="1">
              <a:lnSpc>
                <a:spcPct val="90000"/>
              </a:lnSpc>
            </a:pPr>
            <a:r>
              <a:rPr lang="sk-SK" altLang="sk-SK" sz="1800" dirty="0" err="1" smtClean="0">
                <a:solidFill>
                  <a:srgbClr val="4E667C"/>
                </a:solidFill>
                <a:hlinkClick r:id="rId2"/>
              </a:rPr>
              <a:t>miroslav.dovica</a:t>
            </a:r>
            <a:r>
              <a:rPr lang="en-US" altLang="sk-SK" sz="1800" dirty="0" smtClean="0">
                <a:solidFill>
                  <a:srgbClr val="4E667C"/>
                </a:solidFill>
                <a:hlinkClick r:id="rId2"/>
              </a:rPr>
              <a:t>@tuke.sk</a:t>
            </a:r>
            <a:endParaRPr lang="sk-SK" altLang="sk-SK" sz="1800" dirty="0" smtClean="0">
              <a:solidFill>
                <a:srgbClr val="4E667C"/>
              </a:solidFill>
            </a:endParaRPr>
          </a:p>
          <a:p>
            <a:pPr eaLnBrk="1" hangingPunct="1">
              <a:lnSpc>
                <a:spcPct val="90000"/>
              </a:lnSpc>
            </a:pPr>
            <a:r>
              <a:rPr lang="sk-SK" altLang="sk-SK" sz="1800" dirty="0" smtClean="0">
                <a:hlinkClick r:id="rId3"/>
              </a:rPr>
              <a:t>http://web.tuke.sk/smetrologia/index.html</a:t>
            </a:r>
            <a:endParaRPr lang="sk-SK" altLang="sk-SK" sz="1800" dirty="0" smtClean="0"/>
          </a:p>
          <a:p>
            <a:pPr eaLnBrk="1" hangingPunct="1">
              <a:lnSpc>
                <a:spcPct val="90000"/>
              </a:lnSpc>
            </a:pPr>
            <a:r>
              <a:rPr lang="sk-SK" altLang="sk-SK" sz="1800" dirty="0" smtClean="0">
                <a:hlinkClick r:id="rId4"/>
              </a:rPr>
              <a:t>http://web.tuke.sk/sjf-kbiaam/</a:t>
            </a:r>
            <a:endParaRPr lang="sk-SK" altLang="sk-SK" sz="1800" dirty="0" smtClean="0"/>
          </a:p>
          <a:p>
            <a:pPr algn="just" eaLnBrk="1" hangingPunct="1">
              <a:lnSpc>
                <a:spcPct val="90000"/>
              </a:lnSpc>
            </a:pPr>
            <a:endParaRPr lang="sk-SK" altLang="sk-SK" sz="2000" b="1" dirty="0" smtClean="0"/>
          </a:p>
          <a:p>
            <a:pPr eaLnBrk="1" hangingPunct="1">
              <a:lnSpc>
                <a:spcPct val="90000"/>
              </a:lnSpc>
            </a:pPr>
            <a:endParaRPr lang="sk-SK" altLang="sk-SK" sz="2000" b="1" dirty="0" smtClean="0"/>
          </a:p>
          <a:p>
            <a:pPr eaLnBrk="1" hangingPunct="1">
              <a:lnSpc>
                <a:spcPct val="90000"/>
              </a:lnSpc>
            </a:pPr>
            <a:r>
              <a:rPr lang="sk-SK" altLang="sk-SK" sz="2000" b="1" dirty="0" smtClean="0"/>
              <a:t>Prednášky nájdete na </a:t>
            </a:r>
          </a:p>
          <a:p>
            <a:pPr eaLnBrk="1" hangingPunct="1">
              <a:lnSpc>
                <a:spcPct val="90000"/>
              </a:lnSpc>
            </a:pPr>
            <a:r>
              <a:rPr lang="sk-SK" sz="1800" dirty="0">
                <a:solidFill>
                  <a:srgbClr val="FF0000"/>
                </a:solidFill>
                <a:hlinkClick r:id="rId5"/>
              </a:rPr>
              <a:t>http://people.tuke.sk/miroslav.dovica</a:t>
            </a:r>
            <a:r>
              <a:rPr lang="sk-SK" sz="1800" dirty="0" smtClean="0">
                <a:solidFill>
                  <a:srgbClr val="FF0000"/>
                </a:solidFill>
                <a:hlinkClick r:id="rId5"/>
              </a:rPr>
              <a:t>/</a:t>
            </a:r>
            <a:endParaRPr lang="sk-SK" sz="1800" dirty="0" smtClean="0">
              <a:solidFill>
                <a:srgbClr val="FF0000"/>
              </a:solidFill>
            </a:endParaRPr>
          </a:p>
          <a:p>
            <a:pPr eaLnBrk="1" hangingPunct="1">
              <a:lnSpc>
                <a:spcPct val="90000"/>
              </a:lnSpc>
            </a:pPr>
            <a:r>
              <a:rPr lang="sk-SK" altLang="sk-SK" sz="1800" smtClean="0"/>
              <a:t>adresár Prednasky2020</a:t>
            </a:r>
            <a:endParaRPr lang="sk-SK" altLang="sk-SK" sz="1800" dirty="0" smtClean="0"/>
          </a:p>
          <a:p>
            <a:pPr eaLnBrk="1" hangingPunct="1">
              <a:lnSpc>
                <a:spcPct val="90000"/>
              </a:lnSpc>
            </a:pPr>
            <a:endParaRPr lang="cs-CZ" altLang="sk-SK" sz="28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a:xfrm>
            <a:off x="457200" y="333375"/>
            <a:ext cx="8291513" cy="6191250"/>
          </a:xfrm>
        </p:spPr>
        <p:txBody>
          <a:bodyPr/>
          <a:lstStyle/>
          <a:p>
            <a:pPr marL="0" indent="0" eaLnBrk="1" hangingPunct="1">
              <a:lnSpc>
                <a:spcPct val="90000"/>
              </a:lnSpc>
              <a:buFontTx/>
              <a:buNone/>
            </a:pPr>
            <a:r>
              <a:rPr lang="cs-CZ" altLang="sk-SK" sz="2800" b="1" smtClean="0"/>
              <a:t>Metrológia pochádza z gréckych slov </a:t>
            </a:r>
          </a:p>
          <a:p>
            <a:pPr marL="0" indent="0" eaLnBrk="1" hangingPunct="1">
              <a:lnSpc>
                <a:spcPct val="90000"/>
              </a:lnSpc>
              <a:buFontTx/>
              <a:buNone/>
            </a:pPr>
            <a:r>
              <a:rPr lang="cs-CZ" altLang="sk-SK" sz="2800" b="1" smtClean="0"/>
              <a:t>metron = miera a logos = pojednanie </a:t>
            </a:r>
          </a:p>
          <a:p>
            <a:pPr marL="0" indent="0" eaLnBrk="1" hangingPunct="1">
              <a:lnSpc>
                <a:spcPct val="90000"/>
              </a:lnSpc>
              <a:buFontTx/>
              <a:buNone/>
            </a:pPr>
            <a:r>
              <a:rPr lang="cs-CZ" altLang="sk-SK" sz="2800" b="1" smtClean="0"/>
              <a:t>a je súhrnom znalostí súvisiacich s meraním.</a:t>
            </a:r>
          </a:p>
          <a:p>
            <a:pPr marL="0" indent="0" algn="just" eaLnBrk="1" hangingPunct="1">
              <a:lnSpc>
                <a:spcPct val="90000"/>
              </a:lnSpc>
              <a:spcBef>
                <a:spcPct val="0"/>
              </a:spcBef>
              <a:buFontTx/>
              <a:buNone/>
            </a:pPr>
            <a:endParaRPr lang="cs-CZ" altLang="sk-SK" sz="2400" b="1" smtClean="0">
              <a:latin typeface="Tahoma" pitchFamily="34" charset="0"/>
            </a:endParaRPr>
          </a:p>
          <a:p>
            <a:pPr marL="0" indent="0" algn="just" eaLnBrk="1" hangingPunct="1">
              <a:lnSpc>
                <a:spcPct val="90000"/>
              </a:lnSpc>
              <a:spcBef>
                <a:spcPct val="0"/>
              </a:spcBef>
              <a:buFontTx/>
              <a:buNone/>
            </a:pPr>
            <a:r>
              <a:rPr lang="cs-CZ" altLang="sk-SK" sz="2800" smtClean="0">
                <a:latin typeface="Tahoma" pitchFamily="34" charset="0"/>
              </a:rPr>
              <a:t>Norma STN 01 0115:2001 definuje meranie takto:</a:t>
            </a:r>
          </a:p>
          <a:p>
            <a:pPr marL="0" indent="0" algn="just" eaLnBrk="1" hangingPunct="1">
              <a:lnSpc>
                <a:spcPct val="90000"/>
              </a:lnSpc>
              <a:spcBef>
                <a:spcPct val="0"/>
              </a:spcBef>
              <a:buFontTx/>
              <a:buNone/>
            </a:pPr>
            <a:r>
              <a:rPr lang="cs-CZ" altLang="sk-SK" sz="2800" b="1" smtClean="0">
                <a:latin typeface="Tahoma" pitchFamily="34" charset="0"/>
              </a:rPr>
              <a:t>Meranie je súbor činností s cieľom určiť hodnotu veličiny</a:t>
            </a:r>
            <a:r>
              <a:rPr lang="cs-CZ" altLang="sk-SK" sz="2800" smtClean="0">
                <a:latin typeface="Tahoma" pitchFamily="34" charset="0"/>
              </a:rPr>
              <a:t>.</a:t>
            </a:r>
          </a:p>
          <a:p>
            <a:pPr marL="0" indent="0" algn="just" eaLnBrk="1" hangingPunct="1">
              <a:lnSpc>
                <a:spcPct val="90000"/>
              </a:lnSpc>
              <a:spcBef>
                <a:spcPct val="0"/>
              </a:spcBef>
              <a:buFontTx/>
              <a:buNone/>
            </a:pPr>
            <a:r>
              <a:rPr lang="cs-CZ" altLang="sk-SK" sz="2800" smtClean="0">
                <a:latin typeface="Tahoma" pitchFamily="34" charset="0"/>
              </a:rPr>
              <a:t>Fyzikálna definícia hovorí, že merať nejakú veličinu znamená určiť jej veľkosť (hodnotu) vo zvolených jednotkách, t.j. zistiť počet týchto jednotiek, obsiahnutých v meranej veličine. </a:t>
            </a:r>
          </a:p>
          <a:p>
            <a:pPr marL="0" indent="0" algn="just" eaLnBrk="1" hangingPunct="1">
              <a:lnSpc>
                <a:spcPct val="90000"/>
              </a:lnSpc>
              <a:spcBef>
                <a:spcPct val="0"/>
              </a:spcBef>
              <a:buFontTx/>
              <a:buNone/>
            </a:pPr>
            <a:r>
              <a:rPr lang="cs-CZ" altLang="sk-SK" sz="2800" smtClean="0">
                <a:latin typeface="Tahoma" pitchFamily="34" charset="0"/>
              </a:rPr>
              <a:t>Podľa tejto definície je meranie predovšetkým porovnávacím úkonom, kde dve veličiny toho istého druhu porovnávame vo zvolených jednotkách.</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a:xfrm>
            <a:off x="457200" y="333375"/>
            <a:ext cx="8229600" cy="5792788"/>
          </a:xfrm>
        </p:spPr>
        <p:txBody>
          <a:bodyPr/>
          <a:lstStyle/>
          <a:p>
            <a:pPr marL="361950" indent="-361950" algn="just" eaLnBrk="1" hangingPunct="1">
              <a:lnSpc>
                <a:spcPct val="90000"/>
              </a:lnSpc>
              <a:buFontTx/>
              <a:buNone/>
            </a:pPr>
            <a:r>
              <a:rPr lang="cs-CZ" altLang="sk-SK" sz="2800" smtClean="0"/>
              <a:t>Hlavnou náplňou metrológie sú:</a:t>
            </a:r>
          </a:p>
          <a:p>
            <a:pPr marL="361950" indent="-361950" algn="just" eaLnBrk="1" hangingPunct="1">
              <a:lnSpc>
                <a:spcPct val="90000"/>
              </a:lnSpc>
              <a:buFontTx/>
              <a:buNone/>
            </a:pPr>
            <a:endParaRPr lang="cs-CZ" altLang="sk-SK" sz="2800" smtClean="0"/>
          </a:p>
          <a:p>
            <a:pPr marL="361950" indent="-361950" algn="just" eaLnBrk="1" hangingPunct="1">
              <a:lnSpc>
                <a:spcPct val="90000"/>
              </a:lnSpc>
              <a:buFontTx/>
              <a:buNone/>
            </a:pPr>
            <a:r>
              <a:rPr lang="cs-CZ" altLang="sk-SK" sz="2800" b="1" smtClean="0"/>
              <a:t> - meracie jednotky</a:t>
            </a:r>
            <a:r>
              <a:rPr lang="cs-CZ" altLang="sk-SK" sz="2800" smtClean="0"/>
              <a:t> - zabezpečenie jednotnosti a presnosti meradiel a merania,</a:t>
            </a:r>
          </a:p>
          <a:p>
            <a:pPr marL="361950" indent="-361950" algn="just" eaLnBrk="1" hangingPunct="1">
              <a:lnSpc>
                <a:spcPct val="90000"/>
              </a:lnSpc>
              <a:buFontTx/>
              <a:buNone/>
            </a:pPr>
            <a:r>
              <a:rPr lang="cs-CZ" altLang="sk-SK" sz="2800" b="1" smtClean="0"/>
              <a:t> - meranie</a:t>
            </a:r>
            <a:r>
              <a:rPr lang="cs-CZ" altLang="sk-SK" sz="2800" smtClean="0"/>
              <a:t> – meracie postupy a metódy merania, teória chýb a neistôt merania, spracovanie výsledkov merania, hodnotenie a analýza výsledkov merania,</a:t>
            </a:r>
          </a:p>
          <a:p>
            <a:pPr marL="361950" indent="-361950" algn="just" eaLnBrk="1" hangingPunct="1">
              <a:lnSpc>
                <a:spcPct val="90000"/>
              </a:lnSpc>
              <a:buFontTx/>
              <a:buNone/>
            </a:pPr>
            <a:r>
              <a:rPr lang="cs-CZ" altLang="sk-SK" sz="2800" b="1" smtClean="0"/>
              <a:t> - meradlá</a:t>
            </a:r>
            <a:r>
              <a:rPr lang="cs-CZ" altLang="sk-SK" sz="2800" smtClean="0"/>
              <a:t> – hodnotenie ich základných vlastností a funkcií,</a:t>
            </a:r>
          </a:p>
          <a:p>
            <a:pPr marL="361950" indent="-361950" algn="just" eaLnBrk="1" hangingPunct="1">
              <a:lnSpc>
                <a:spcPct val="90000"/>
              </a:lnSpc>
              <a:buFontTx/>
              <a:buNone/>
            </a:pPr>
            <a:r>
              <a:rPr lang="cs-CZ" altLang="sk-SK" sz="2800" b="1" smtClean="0"/>
              <a:t> - pozorovatelia</a:t>
            </a:r>
            <a:r>
              <a:rPr lang="cs-CZ" altLang="sk-SK" sz="2800" smtClean="0"/>
              <a:t>, t.j. pracovníci, ktorí vykonávajú meranie a ich vplyv na meranie.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a:xfrm>
            <a:off x="457200" y="260350"/>
            <a:ext cx="8229600" cy="6337300"/>
          </a:xfrm>
        </p:spPr>
        <p:txBody>
          <a:bodyPr/>
          <a:lstStyle/>
          <a:p>
            <a:pPr eaLnBrk="1" hangingPunct="1">
              <a:lnSpc>
                <a:spcPct val="90000"/>
              </a:lnSpc>
              <a:buFontTx/>
              <a:buNone/>
            </a:pPr>
            <a:r>
              <a:rPr lang="cs-CZ" altLang="sk-SK" sz="2800" b="1" smtClean="0">
                <a:latin typeface="Tahoma" pitchFamily="34" charset="0"/>
              </a:rPr>
              <a:t>Metrológia</a:t>
            </a:r>
            <a:r>
              <a:rPr lang="cs-CZ" altLang="sk-SK" sz="2800" smtClean="0">
                <a:latin typeface="Tahoma" pitchFamily="34" charset="0"/>
              </a:rPr>
              <a:t> sa delí na tri hlavné kategórie: </a:t>
            </a:r>
            <a:endParaRPr lang="en-US" altLang="sk-SK" sz="2800" smtClean="0">
              <a:latin typeface="Tahoma" pitchFamily="34" charset="0"/>
            </a:endParaRPr>
          </a:p>
          <a:p>
            <a:pPr eaLnBrk="1" hangingPunct="1">
              <a:lnSpc>
                <a:spcPct val="90000"/>
              </a:lnSpc>
              <a:buFontTx/>
              <a:buNone/>
            </a:pPr>
            <a:endParaRPr lang="cs-CZ" altLang="sk-SK" sz="2800" smtClean="0">
              <a:latin typeface="Tahoma" pitchFamily="34" charset="0"/>
            </a:endParaRPr>
          </a:p>
          <a:p>
            <a:pPr eaLnBrk="1" hangingPunct="1">
              <a:lnSpc>
                <a:spcPct val="90000"/>
              </a:lnSpc>
            </a:pPr>
            <a:r>
              <a:rPr lang="cs-CZ" altLang="sk-SK" sz="2800" b="1" smtClean="0">
                <a:latin typeface="Tahoma" pitchFamily="34" charset="0"/>
              </a:rPr>
              <a:t>vedecká metrológia</a:t>
            </a:r>
            <a:r>
              <a:rPr lang="cs-CZ" altLang="sk-SK" sz="2800" smtClean="0">
                <a:latin typeface="Tahoma" pitchFamily="34" charset="0"/>
              </a:rPr>
              <a:t> - ktorá sa zaoberá hlavne realizáciou a uchovávaním etalónov a odovzdávaním hodnôt meracích jednotiek na etalóny nižších rádov a na meradlá; </a:t>
            </a:r>
            <a:endParaRPr lang="en-US" altLang="sk-SK" sz="2800" smtClean="0">
              <a:latin typeface="Tahoma" pitchFamily="34" charset="0"/>
            </a:endParaRPr>
          </a:p>
          <a:p>
            <a:pPr eaLnBrk="1" hangingPunct="1">
              <a:lnSpc>
                <a:spcPct val="90000"/>
              </a:lnSpc>
            </a:pPr>
            <a:r>
              <a:rPr lang="cs-CZ" altLang="sk-SK" sz="2800" b="1" smtClean="0">
                <a:latin typeface="Tahoma" pitchFamily="34" charset="0"/>
              </a:rPr>
              <a:t>priemyslová metrológia</a:t>
            </a:r>
            <a:r>
              <a:rPr lang="cs-CZ" altLang="sk-SK" sz="2800" smtClean="0">
                <a:latin typeface="Tahoma" pitchFamily="34" charset="0"/>
              </a:rPr>
              <a:t> - zabezpečuje na úrovni priemyslových podnikov, služieb a ostatných zainteresovaných organizácií používanie vhodných meradiel, meracích metód a nadväznosť meradiel; </a:t>
            </a:r>
            <a:endParaRPr lang="en-US" altLang="sk-SK" sz="2800" smtClean="0">
              <a:latin typeface="Tahoma" pitchFamily="34" charset="0"/>
            </a:endParaRPr>
          </a:p>
          <a:p>
            <a:pPr eaLnBrk="1" hangingPunct="1">
              <a:lnSpc>
                <a:spcPct val="90000"/>
              </a:lnSpc>
            </a:pPr>
            <a:r>
              <a:rPr lang="cs-CZ" altLang="sk-SK" sz="2800" b="1" smtClean="0">
                <a:latin typeface="Tahoma" pitchFamily="34" charset="0"/>
              </a:rPr>
              <a:t>legálna metrológia</a:t>
            </a:r>
            <a:r>
              <a:rPr lang="cs-CZ" altLang="sk-SK" sz="2800" smtClean="0">
                <a:latin typeface="Tahoma" pitchFamily="34" charset="0"/>
              </a:rPr>
              <a:t> - zaoberá sa meracími procesmi z hľadiska ochrany obchodného styku, spotrebiteľa, životného prostredia,</a:t>
            </a:r>
            <a:r>
              <a:rPr lang="en-US" altLang="sk-SK" sz="2800" smtClean="0">
                <a:latin typeface="Tahoma" pitchFamily="34" charset="0"/>
              </a:rPr>
              <a:t> </a:t>
            </a:r>
            <a:r>
              <a:rPr lang="cs-CZ" altLang="sk-SK" sz="2800" smtClean="0">
                <a:latin typeface="Tahoma" pitchFamily="34" charset="0"/>
              </a:rPr>
              <a:t>zdravia a ďalších oblastí verejného záujmu.</a:t>
            </a:r>
            <a:endParaRPr lang="cs-CZ" altLang="sk-SK" sz="4000" smtClean="0"/>
          </a:p>
          <a:p>
            <a:pPr eaLnBrk="1" hangingPunct="1">
              <a:lnSpc>
                <a:spcPct val="90000"/>
              </a:lnSpc>
              <a:buFontTx/>
              <a:buNone/>
            </a:pPr>
            <a:endParaRPr lang="cs-CZ" altLang="sk-SK" sz="28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417512"/>
          </a:xfrm>
        </p:spPr>
        <p:txBody>
          <a:bodyPr/>
          <a:lstStyle/>
          <a:p>
            <a:pPr eaLnBrk="1" hangingPunct="1"/>
            <a:r>
              <a:rPr lang="sk-SK" altLang="sk-SK" sz="2400" b="1" smtClean="0"/>
              <a:t>VELIČINY A SI JEDNOTKY</a:t>
            </a:r>
            <a:endParaRPr lang="cs-CZ" altLang="sk-SK" sz="2400" b="1" smtClean="0"/>
          </a:p>
        </p:txBody>
      </p:sp>
      <p:sp>
        <p:nvSpPr>
          <p:cNvPr id="12291" name="Rectangle 3"/>
          <p:cNvSpPr>
            <a:spLocks noGrp="1" noChangeArrowheads="1"/>
          </p:cNvSpPr>
          <p:nvPr>
            <p:ph type="body" idx="1"/>
          </p:nvPr>
        </p:nvSpPr>
        <p:spPr>
          <a:xfrm>
            <a:off x="457200" y="836613"/>
            <a:ext cx="8229600" cy="5289550"/>
          </a:xfrm>
        </p:spPr>
        <p:txBody>
          <a:bodyPr/>
          <a:lstStyle/>
          <a:p>
            <a:pPr marL="0" indent="0" algn="just" eaLnBrk="1" hangingPunct="1">
              <a:lnSpc>
                <a:spcPct val="80000"/>
              </a:lnSpc>
              <a:buFontTx/>
              <a:buNone/>
            </a:pPr>
            <a:r>
              <a:rPr lang="cs-CZ" altLang="sk-SK" sz="2800" b="1" smtClean="0"/>
              <a:t>Veličina</a:t>
            </a:r>
            <a:r>
              <a:rPr lang="cs-CZ" altLang="sk-SK" sz="2800" smtClean="0"/>
              <a:t> je vlastnosť javu, telesa alebo látky, kde táto vlastnosť má veľkosť, ktorá môže byť vyjadrená ako číslo a referencia. Referencia môže byť meracia jednotka, postup merania, referenčný materiál alebo ich kombinácia.</a:t>
            </a:r>
          </a:p>
          <a:p>
            <a:pPr marL="0" indent="0" algn="just" eaLnBrk="1" hangingPunct="1">
              <a:lnSpc>
                <a:spcPct val="80000"/>
              </a:lnSpc>
              <a:buFontTx/>
              <a:buNone/>
            </a:pPr>
            <a:endParaRPr lang="cs-CZ" altLang="sk-SK" sz="2800" smtClean="0"/>
          </a:p>
          <a:p>
            <a:pPr marL="0" indent="0" eaLnBrk="1" hangingPunct="1">
              <a:lnSpc>
                <a:spcPct val="80000"/>
              </a:lnSpc>
              <a:buFontTx/>
              <a:buNone/>
            </a:pPr>
            <a:r>
              <a:rPr lang="sk-SK" altLang="sk-SK" sz="2800" smtClean="0"/>
              <a:t>dĺžky tyče je  </a:t>
            </a:r>
            <a:r>
              <a:rPr lang="en-US" altLang="sk-SK" sz="2800" smtClean="0"/>
              <a:t>        </a:t>
            </a:r>
            <a:r>
              <a:rPr lang="sk-SK" altLang="sk-SK" sz="2800" b="1" i="1" smtClean="0"/>
              <a:t>l </a:t>
            </a:r>
            <a:r>
              <a:rPr lang="sk-SK" altLang="sk-SK" sz="2800" b="1" smtClean="0"/>
              <a:t>= 25,64 m</a:t>
            </a:r>
          </a:p>
          <a:p>
            <a:pPr marL="0" indent="0" eaLnBrk="1" hangingPunct="1">
              <a:lnSpc>
                <a:spcPct val="80000"/>
              </a:lnSpc>
              <a:buFontTx/>
              <a:buNone/>
            </a:pPr>
            <a:endParaRPr lang="sk-SK" altLang="sk-SK" sz="2800" b="1" smtClean="0"/>
          </a:p>
          <a:p>
            <a:pPr marL="0" indent="0" eaLnBrk="1" hangingPunct="1">
              <a:lnSpc>
                <a:spcPct val="80000"/>
              </a:lnSpc>
              <a:buFontTx/>
              <a:buNone/>
            </a:pPr>
            <a:r>
              <a:rPr lang="sk-SK" altLang="sk-SK" sz="2800" b="1" smtClean="0"/>
              <a:t>Veličina =</a:t>
            </a:r>
            <a:r>
              <a:rPr lang="en-US" altLang="sk-SK" sz="2800" b="1" smtClean="0"/>
              <a:t> </a:t>
            </a:r>
            <a:r>
              <a:rPr lang="sk-SK" altLang="sk-SK" sz="2800" b="1" smtClean="0"/>
              <a:t>číselná hodnota </a:t>
            </a:r>
            <a:r>
              <a:rPr lang="sk-SK" altLang="sk-SK" sz="2400" smtClean="0"/>
              <a:t>x</a:t>
            </a:r>
            <a:r>
              <a:rPr lang="sk-SK" altLang="sk-SK" sz="2800" b="1" smtClean="0"/>
              <a:t> meracia jednotka</a:t>
            </a:r>
          </a:p>
          <a:p>
            <a:pPr marL="0" indent="0" eaLnBrk="1" hangingPunct="1">
              <a:lnSpc>
                <a:spcPct val="80000"/>
              </a:lnSpc>
              <a:buFontTx/>
              <a:buNone/>
            </a:pPr>
            <a:r>
              <a:rPr lang="sk-SK" altLang="sk-SK" sz="2800" smtClean="0"/>
              <a:t>25,64 je číselná hodnota dĺžky tyče</a:t>
            </a:r>
            <a:endParaRPr lang="cs-CZ" altLang="sk-SK" sz="2800" smtClean="0"/>
          </a:p>
          <a:p>
            <a:pPr marL="0" indent="0" eaLnBrk="1" hangingPunct="1">
              <a:lnSpc>
                <a:spcPct val="80000"/>
              </a:lnSpc>
              <a:buFontTx/>
              <a:buNone/>
            </a:pPr>
            <a:r>
              <a:rPr lang="sk-SK" altLang="sk-SK" sz="2800" i="1" smtClean="0"/>
              <a:t>l –  </a:t>
            </a:r>
            <a:r>
              <a:rPr lang="sk-SK" altLang="sk-SK" sz="2800" smtClean="0"/>
              <a:t>značka veličiny dĺžky</a:t>
            </a:r>
            <a:endParaRPr lang="en-US" altLang="sk-SK" sz="2800" smtClean="0"/>
          </a:p>
          <a:p>
            <a:pPr marL="0" indent="0" eaLnBrk="1" hangingPunct="1">
              <a:lnSpc>
                <a:spcPct val="80000"/>
              </a:lnSpc>
              <a:buFontTx/>
              <a:buNone/>
            </a:pPr>
            <a:r>
              <a:rPr lang="sk-SK" altLang="sk-SK" sz="2800" smtClean="0"/>
              <a:t>m - je značka jednotky dĺžky (meter)</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a:xfrm>
            <a:off x="179388" y="188913"/>
            <a:ext cx="8507412" cy="6408737"/>
          </a:xfrm>
        </p:spPr>
        <p:txBody>
          <a:bodyPr/>
          <a:lstStyle/>
          <a:p>
            <a:pPr marL="0" indent="0" eaLnBrk="1" hangingPunct="1">
              <a:buFontTx/>
              <a:buNone/>
            </a:pPr>
            <a:r>
              <a:rPr lang="cs-CZ" altLang="sk-SK" sz="2400" b="1" smtClean="0"/>
              <a:t>číselná hodnota</a:t>
            </a:r>
            <a:r>
              <a:rPr lang="cs-CZ" altLang="sk-SK" sz="2400" smtClean="0"/>
              <a:t> </a:t>
            </a:r>
            <a:r>
              <a:rPr lang="cs-CZ" altLang="sk-SK" sz="2400" b="1" smtClean="0"/>
              <a:t>veličiny</a:t>
            </a:r>
            <a:r>
              <a:rPr lang="cs-CZ" altLang="sk-SK" sz="2400" smtClean="0"/>
              <a:t> - číslo vo vyjadrení hodnoty veličiny inej než akékoľvek číslo  slúžiace ako referencia.</a:t>
            </a:r>
          </a:p>
          <a:p>
            <a:pPr marL="0" indent="0" eaLnBrk="1" hangingPunct="1">
              <a:buFontTx/>
              <a:buNone/>
            </a:pPr>
            <a:r>
              <a:rPr lang="cs-CZ" altLang="sk-SK" sz="2400" b="1" smtClean="0"/>
              <a:t>meraná veličina</a:t>
            </a:r>
            <a:r>
              <a:rPr lang="cs-CZ" altLang="sk-SK" sz="2400" smtClean="0"/>
              <a:t> je veličina určená na meranie.</a:t>
            </a:r>
          </a:p>
          <a:p>
            <a:pPr marL="0" indent="0" eaLnBrk="1" hangingPunct="1">
              <a:buFontTx/>
              <a:buNone/>
            </a:pPr>
            <a:r>
              <a:rPr lang="cs-CZ" altLang="sk-SK" sz="2400" b="1" smtClean="0"/>
              <a:t>merací princíp</a:t>
            </a:r>
            <a:r>
              <a:rPr lang="cs-CZ" altLang="sk-SK" sz="2400" smtClean="0"/>
              <a:t> je princíp merania - jav slúžiaci ako základ merania.</a:t>
            </a:r>
          </a:p>
          <a:p>
            <a:pPr marL="0" indent="0" eaLnBrk="1" hangingPunct="1">
              <a:buFontTx/>
              <a:buNone/>
            </a:pPr>
            <a:r>
              <a:rPr lang="cs-CZ" altLang="sk-SK" sz="2400" b="1" smtClean="0"/>
              <a:t>metóda merania</a:t>
            </a:r>
            <a:r>
              <a:rPr lang="cs-CZ" altLang="sk-SK" sz="2400" smtClean="0"/>
              <a:t> - generický popis logického organizovania činností použitých pri meraní.</a:t>
            </a:r>
          </a:p>
          <a:p>
            <a:pPr marL="0" indent="0" eaLnBrk="1" hangingPunct="1">
              <a:buFontTx/>
              <a:buNone/>
            </a:pPr>
            <a:r>
              <a:rPr lang="cs-CZ" altLang="sk-SK" sz="2400" b="1" smtClean="0"/>
              <a:t>postup merania</a:t>
            </a:r>
            <a:r>
              <a:rPr lang="cs-CZ" altLang="sk-SK" sz="2400" smtClean="0"/>
              <a:t> - podrobný popis merania podľa jedného alebo viacerých meracích princípov a danej metódy merania, založený na modely merania a zahrňujúci akýkoľvek výpočet na získanie výsledku merania.</a:t>
            </a:r>
          </a:p>
          <a:p>
            <a:pPr marL="0" indent="0" eaLnBrk="1" hangingPunct="1">
              <a:buFontTx/>
              <a:buNone/>
            </a:pPr>
            <a:r>
              <a:rPr lang="cs-CZ" altLang="sk-SK" sz="2400" b="1" smtClean="0"/>
              <a:t>meranie </a:t>
            </a:r>
            <a:r>
              <a:rPr lang="cs-CZ" altLang="sk-SK" sz="2400" smtClean="0"/>
              <a:t>je proces experimentálneho získavania jednej alebo viacerých hodnôt veličiny, které môžu byť dôvodne prisúdené  veličine</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62" name="Group 2"/>
          <p:cNvGraphicFramePr>
            <a:graphicFrameLocks noGrp="1"/>
          </p:cNvGraphicFramePr>
          <p:nvPr>
            <p:ph/>
          </p:nvPr>
        </p:nvGraphicFramePr>
        <p:xfrm>
          <a:off x="3635375" y="274638"/>
          <a:ext cx="5051425" cy="2770190"/>
        </p:xfrm>
        <a:graphic>
          <a:graphicData uri="http://schemas.openxmlformats.org/drawingml/2006/table">
            <a:tbl>
              <a:tblPr/>
              <a:tblGrid>
                <a:gridCol w="2814638">
                  <a:extLst>
                    <a:ext uri="{9D8B030D-6E8A-4147-A177-3AD203B41FA5}">
                      <a16:colId xmlns:a16="http://schemas.microsoft.com/office/drawing/2014/main" val="20000"/>
                    </a:ext>
                  </a:extLst>
                </a:gridCol>
                <a:gridCol w="1300162">
                  <a:extLst>
                    <a:ext uri="{9D8B030D-6E8A-4147-A177-3AD203B41FA5}">
                      <a16:colId xmlns:a16="http://schemas.microsoft.com/office/drawing/2014/main" val="20001"/>
                    </a:ext>
                  </a:extLst>
                </a:gridCol>
                <a:gridCol w="936625">
                  <a:extLst>
                    <a:ext uri="{9D8B030D-6E8A-4147-A177-3AD203B41FA5}">
                      <a16:colId xmlns:a16="http://schemas.microsoft.com/office/drawing/2014/main" val="20002"/>
                    </a:ext>
                  </a:extLst>
                </a:gridCol>
              </a:tblGrid>
              <a:tr h="335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Veličina</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jednotka</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značka</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000"/>
                  </a:ext>
                </a:extLst>
              </a:tr>
              <a:tr h="3713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dĺžka</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meter</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m</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hmotnosť</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kilogram</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kg</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cs typeface="Tahoma" charset="0"/>
                        </a:rPr>
                        <a:t>č</a:t>
                      </a: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as</a:t>
                      </a:r>
                      <a:endParaRPr kumimoji="0" lang="sk-SK" sz="1600" b="1" i="0" u="none" strike="noStrike" cap="none" normalizeH="0" baseline="0" smtClean="0">
                        <a:ln>
                          <a:noFill/>
                        </a:ln>
                        <a:solidFill>
                          <a:schemeClr val="tx1"/>
                        </a:solidFill>
                        <a:effectLst/>
                        <a:latin typeface="Tahoma" charset="0"/>
                      </a:endParaRP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sekunda</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s</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termodynamická teplota</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kelvin</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K</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svietivosť</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kandela</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cd</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872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elektrický prúd</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ampér</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A</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5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látkové množstvo</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mól</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600" b="1" i="0" u="none" strike="noStrike" cap="none" normalizeH="0" baseline="0" smtClean="0">
                          <a:ln>
                            <a:noFill/>
                          </a:ln>
                          <a:solidFill>
                            <a:schemeClr val="tx1"/>
                          </a:solidFill>
                          <a:effectLst/>
                          <a:latin typeface="Tahoma" charset="0"/>
                          <a:ea typeface="Times New Roman" pitchFamily="18" charset="0"/>
                          <a:cs typeface="Tahoma" charset="0"/>
                        </a:rPr>
                        <a:t>mol</a:t>
                      </a:r>
                    </a:p>
                  </a:txBody>
                  <a:tcPr marT="45710" marB="4571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4376" name="Text Box 40"/>
          <p:cNvSpPr txBox="1">
            <a:spLocks noChangeArrowheads="1"/>
          </p:cNvSpPr>
          <p:nvPr/>
        </p:nvSpPr>
        <p:spPr bwMode="auto">
          <a:xfrm>
            <a:off x="250825" y="260350"/>
            <a:ext cx="3240088"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sk-SK" altLang="sk-SK" sz="2400" b="1">
                <a:latin typeface="Tahoma" pitchFamily="34" charset="0"/>
              </a:rPr>
              <a:t>Medzinárodná sústava jednotiek SI </a:t>
            </a:r>
            <a:r>
              <a:rPr lang="sk-SK" altLang="sk-SK" sz="2400">
                <a:latin typeface="Tahoma" pitchFamily="34" charset="0"/>
              </a:rPr>
              <a:t>platí od roku 1980, má definovaných 7</a:t>
            </a:r>
            <a:r>
              <a:rPr lang="en-US" altLang="sk-SK" sz="2400">
                <a:latin typeface="Tahoma" pitchFamily="34" charset="0"/>
              </a:rPr>
              <a:t> </a:t>
            </a:r>
            <a:r>
              <a:rPr lang="sk-SK" altLang="sk-SK" sz="2400">
                <a:latin typeface="Tahoma" pitchFamily="34" charset="0"/>
              </a:rPr>
              <a:t>základných </a:t>
            </a:r>
            <a:r>
              <a:rPr lang="en-US" altLang="sk-SK" sz="2400">
                <a:latin typeface="Tahoma" pitchFamily="34" charset="0"/>
              </a:rPr>
              <a:t> </a:t>
            </a:r>
            <a:r>
              <a:rPr lang="sk-SK" altLang="sk-SK" sz="2400">
                <a:latin typeface="Tahoma" pitchFamily="34" charset="0"/>
              </a:rPr>
              <a:t>jednotiek pre 7 základných </a:t>
            </a:r>
            <a:r>
              <a:rPr lang="en-US" altLang="sk-SK" sz="2400">
                <a:latin typeface="Tahoma" pitchFamily="34" charset="0"/>
              </a:rPr>
              <a:t>v</a:t>
            </a:r>
            <a:r>
              <a:rPr lang="sk-SK" altLang="sk-SK" sz="2400">
                <a:latin typeface="Tahoma" pitchFamily="34" charset="0"/>
              </a:rPr>
              <a:t>eličín.</a:t>
            </a:r>
            <a:r>
              <a:rPr lang="en-US" altLang="sk-SK" sz="2000">
                <a:solidFill>
                  <a:srgbClr val="4E667C"/>
                </a:solidFill>
                <a:latin typeface="Tahoma" pitchFamily="34" charset="0"/>
              </a:rPr>
              <a:t>  </a:t>
            </a:r>
            <a:endParaRPr lang="sk-SK" altLang="sk-SK" sz="1800">
              <a:solidFill>
                <a:srgbClr val="4E667C"/>
              </a:solidFill>
              <a:latin typeface="Tahoma" pitchFamily="34" charset="0"/>
            </a:endParaRPr>
          </a:p>
        </p:txBody>
      </p:sp>
      <p:sp>
        <p:nvSpPr>
          <p:cNvPr id="14377" name="Rectangle 41"/>
          <p:cNvSpPr>
            <a:spLocks noChangeArrowheads="1"/>
          </p:cNvSpPr>
          <p:nvPr/>
        </p:nvSpPr>
        <p:spPr bwMode="auto">
          <a:xfrm>
            <a:off x="323850" y="3141663"/>
            <a:ext cx="8496300" cy="3140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b="1"/>
          </a:p>
          <a:p>
            <a:pPr eaLnBrk="1" hangingPunct="1">
              <a:spcBef>
                <a:spcPct val="0"/>
              </a:spcBef>
              <a:buFontTx/>
              <a:buNone/>
            </a:pPr>
            <a:endParaRPr lang="sk-SK" altLang="sk-SK" sz="1800" b="1"/>
          </a:p>
          <a:p>
            <a:pPr eaLnBrk="1" hangingPunct="1">
              <a:spcBef>
                <a:spcPct val="0"/>
              </a:spcBef>
              <a:buFontTx/>
              <a:buNone/>
            </a:pPr>
            <a:endParaRPr lang="sk-SK" altLang="sk-SK" sz="1800" b="1"/>
          </a:p>
          <a:p>
            <a:pPr eaLnBrk="1" hangingPunct="1">
              <a:spcBef>
                <a:spcPct val="0"/>
              </a:spcBef>
              <a:buFontTx/>
              <a:buNone/>
            </a:pPr>
            <a:r>
              <a:rPr lang="cs-CZ" altLang="sk-SK" sz="2400" b="1"/>
              <a:t>Základná jednotka</a:t>
            </a:r>
            <a:r>
              <a:rPr lang="cs-CZ" altLang="sk-SK" sz="2400"/>
              <a:t> je meracia jednotka, ktorá je prijatá konvenciou za základnú veličinu. </a:t>
            </a:r>
            <a:r>
              <a:rPr lang="en-US" altLang="sk-SK" sz="2400"/>
              <a:t>V SI je základn</a:t>
            </a:r>
            <a:r>
              <a:rPr lang="sk-SK" altLang="sk-SK" sz="2400"/>
              <a:t>ou</a:t>
            </a:r>
            <a:r>
              <a:rPr lang="en-US" altLang="sk-SK" sz="2400"/>
              <a:t> jednotkou d</a:t>
            </a:r>
            <a:r>
              <a:rPr lang="sk-SK" altLang="sk-SK" sz="2400"/>
              <a:t>ĺžky</a:t>
            </a:r>
            <a:r>
              <a:rPr lang="en-US" altLang="sk-SK" sz="2400"/>
              <a:t> met</a:t>
            </a:r>
            <a:r>
              <a:rPr lang="sk-SK" altLang="sk-SK" sz="2400"/>
              <a:t>e</a:t>
            </a:r>
            <a:r>
              <a:rPr lang="en-US" altLang="sk-SK" sz="2400"/>
              <a:t>r. </a:t>
            </a:r>
            <a:endParaRPr lang="sk-SK" altLang="sk-SK" sz="2400">
              <a:solidFill>
                <a:srgbClr val="4E667C"/>
              </a:solidFill>
            </a:endParaRPr>
          </a:p>
          <a:p>
            <a:pPr eaLnBrk="1" hangingPunct="1">
              <a:spcBef>
                <a:spcPct val="0"/>
              </a:spcBef>
              <a:buFontTx/>
              <a:buNone/>
            </a:pPr>
            <a:r>
              <a:rPr lang="sk-SK" altLang="sk-SK" sz="2400" b="1"/>
              <a:t>Hlavná jednotka</a:t>
            </a:r>
            <a:r>
              <a:rPr lang="sk-SK" altLang="sk-SK" sz="2400"/>
              <a:t> - jednotka zvolená pre všetky veličiny rovnakého druhu ako najvýznamnejšia a odvodzujú sa od nej príslušné násobné a podielové jednotky</a:t>
            </a:r>
            <a:r>
              <a:rPr lang="en-US" altLang="sk-SK" sz="2400"/>
              <a:t> </a:t>
            </a:r>
            <a:r>
              <a:rPr lang="sk-SK" altLang="sk-SK" sz="2400"/>
              <a:t>napr.</a:t>
            </a:r>
            <a:r>
              <a:rPr lang="sk-SK" altLang="sk-SK" sz="2400" i="1"/>
              <a:t> </a:t>
            </a:r>
            <a:r>
              <a:rPr lang="sk-SK" altLang="sk-SK" sz="2400"/>
              <a:t>gram, meter</a:t>
            </a:r>
            <a:r>
              <a:rPr lang="en-US" altLang="sk-SK" sz="2400"/>
              <a:t>,</a:t>
            </a:r>
            <a:r>
              <a:rPr lang="sk-SK" altLang="sk-SK" sz="2400"/>
              <a:t>...</a:t>
            </a:r>
          </a:p>
        </p:txBody>
      </p:sp>
      <p:pic>
        <p:nvPicPr>
          <p:cNvPr id="14378" name="Picture 43" descr="Ampe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460338" y="-188595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79" name="Picture 51" descr="Ampe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64588" y="-188595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0" name="Picture 53" descr="Ampe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16988" y="-187071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1" name="Picture 55" descr="Ampere">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7938" y="-18707100"/>
            <a:ext cx="704850"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82" name="Picture 62"/>
          <p:cNvPicPr>
            <a:picLocks noChangeAspect="1" noChangeArrowheads="1"/>
          </p:cNvPicPr>
          <p:nvPr/>
        </p:nvPicPr>
        <p:blipFill>
          <a:blip r:embed="rId4">
            <a:extLst>
              <a:ext uri="{28A0092B-C50C-407E-A947-70E740481C1C}">
                <a14:useLocalDpi xmlns:a14="http://schemas.microsoft.com/office/drawing/2010/main" val="0"/>
              </a:ext>
            </a:extLst>
          </a:blip>
          <a:srcRect l="43596" t="57857" r="50935" b="32207"/>
          <a:stretch>
            <a:fillRect/>
          </a:stretch>
        </p:blipFill>
        <p:spPr bwMode="auto">
          <a:xfrm>
            <a:off x="8142288" y="3119438"/>
            <a:ext cx="750887"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3" name="Picture 62"/>
          <p:cNvPicPr>
            <a:picLocks noChangeAspect="1" noChangeArrowheads="1"/>
          </p:cNvPicPr>
          <p:nvPr/>
        </p:nvPicPr>
        <p:blipFill>
          <a:blip r:embed="rId4">
            <a:extLst>
              <a:ext uri="{28A0092B-C50C-407E-A947-70E740481C1C}">
                <a14:useLocalDpi xmlns:a14="http://schemas.microsoft.com/office/drawing/2010/main" val="0"/>
              </a:ext>
            </a:extLst>
          </a:blip>
          <a:srcRect l="49065" t="57857" r="45610" b="32207"/>
          <a:stretch>
            <a:fillRect/>
          </a:stretch>
        </p:blipFill>
        <p:spPr bwMode="auto">
          <a:xfrm>
            <a:off x="5076825" y="3119438"/>
            <a:ext cx="730250"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4" name="Picture 62"/>
          <p:cNvPicPr>
            <a:picLocks noChangeAspect="1" noChangeArrowheads="1"/>
          </p:cNvPicPr>
          <p:nvPr/>
        </p:nvPicPr>
        <p:blipFill>
          <a:blip r:embed="rId4">
            <a:extLst>
              <a:ext uri="{28A0092B-C50C-407E-A947-70E740481C1C}">
                <a14:useLocalDpi xmlns:a14="http://schemas.microsoft.com/office/drawing/2010/main" val="0"/>
              </a:ext>
            </a:extLst>
          </a:blip>
          <a:srcRect l="38197" t="57857" r="56355" b="32207"/>
          <a:stretch>
            <a:fillRect/>
          </a:stretch>
        </p:blipFill>
        <p:spPr bwMode="auto">
          <a:xfrm>
            <a:off x="3492500" y="3119438"/>
            <a:ext cx="746125"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5" name="Picture 62"/>
          <p:cNvPicPr>
            <a:picLocks noChangeAspect="1" noChangeArrowheads="1"/>
          </p:cNvPicPr>
          <p:nvPr/>
        </p:nvPicPr>
        <p:blipFill>
          <a:blip r:embed="rId4">
            <a:extLst>
              <a:ext uri="{28A0092B-C50C-407E-A947-70E740481C1C}">
                <a14:useLocalDpi xmlns:a14="http://schemas.microsoft.com/office/drawing/2010/main" val="0"/>
              </a:ext>
            </a:extLst>
          </a:blip>
          <a:srcRect l="27414" t="57857" r="67139" b="32207"/>
          <a:stretch>
            <a:fillRect/>
          </a:stretch>
        </p:blipFill>
        <p:spPr bwMode="auto">
          <a:xfrm>
            <a:off x="5867400" y="3119438"/>
            <a:ext cx="747713"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6" name="Picture 62"/>
          <p:cNvPicPr>
            <a:picLocks noChangeAspect="1" noChangeArrowheads="1"/>
          </p:cNvPicPr>
          <p:nvPr/>
        </p:nvPicPr>
        <p:blipFill>
          <a:blip r:embed="rId4">
            <a:extLst>
              <a:ext uri="{28A0092B-C50C-407E-A947-70E740481C1C}">
                <a14:useLocalDpi xmlns:a14="http://schemas.microsoft.com/office/drawing/2010/main" val="0"/>
              </a:ext>
            </a:extLst>
          </a:blip>
          <a:srcRect l="32700" t="57857" r="61774" b="32207"/>
          <a:stretch>
            <a:fillRect/>
          </a:stretch>
        </p:blipFill>
        <p:spPr bwMode="auto">
          <a:xfrm>
            <a:off x="4244975" y="3119438"/>
            <a:ext cx="758825"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7" name="Picture 62"/>
          <p:cNvPicPr>
            <a:picLocks noChangeAspect="1" noChangeArrowheads="1"/>
          </p:cNvPicPr>
          <p:nvPr/>
        </p:nvPicPr>
        <p:blipFill>
          <a:blip r:embed="rId4">
            <a:extLst>
              <a:ext uri="{28A0092B-C50C-407E-A947-70E740481C1C}">
                <a14:useLocalDpi xmlns:a14="http://schemas.microsoft.com/office/drawing/2010/main" val="0"/>
              </a:ext>
            </a:extLst>
          </a:blip>
          <a:srcRect l="21909" t="57857" r="72598" b="32207"/>
          <a:stretch>
            <a:fillRect/>
          </a:stretch>
        </p:blipFill>
        <p:spPr bwMode="auto">
          <a:xfrm>
            <a:off x="6629400" y="3119438"/>
            <a:ext cx="754063"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88" name="Picture 62"/>
          <p:cNvPicPr>
            <a:picLocks noChangeAspect="1" noChangeArrowheads="1"/>
          </p:cNvPicPr>
          <p:nvPr/>
        </p:nvPicPr>
        <p:blipFill>
          <a:blip r:embed="rId4">
            <a:extLst>
              <a:ext uri="{28A0092B-C50C-407E-A947-70E740481C1C}">
                <a14:useLocalDpi xmlns:a14="http://schemas.microsoft.com/office/drawing/2010/main" val="0"/>
              </a:ext>
            </a:extLst>
          </a:blip>
          <a:srcRect l="16260" t="57857" r="77843" b="32207"/>
          <a:stretch>
            <a:fillRect/>
          </a:stretch>
        </p:blipFill>
        <p:spPr bwMode="auto">
          <a:xfrm>
            <a:off x="7291388" y="3119438"/>
            <a:ext cx="809625" cy="814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Obdĺžnik 2"/>
          <p:cNvSpPr>
            <a:spLocks noChangeArrowheads="1"/>
          </p:cNvSpPr>
          <p:nvPr/>
        </p:nvSpPr>
        <p:spPr bwMode="auto">
          <a:xfrm>
            <a:off x="107950" y="115888"/>
            <a:ext cx="8928100" cy="597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a:r>
              <a:rPr lang="sk-SK" sz="2000" b="1" i="1" dirty="0"/>
              <a:t>sekunda </a:t>
            </a:r>
            <a:r>
              <a:rPr lang="sk-SK" sz="2000" i="1" dirty="0"/>
              <a:t> je pevne určená číselná hodnota frekvencie žiarenia, ktoré zodpovedá prechodu medzi dvoma hladinami </a:t>
            </a:r>
            <a:r>
              <a:rPr lang="sk-SK" sz="2000" i="1" dirty="0" err="1"/>
              <a:t>hyperjemnej</a:t>
            </a:r>
            <a:r>
              <a:rPr lang="sk-SK" sz="2000" i="1" dirty="0"/>
              <a:t> štruktúry základného stavu atómu </a:t>
            </a:r>
            <a:r>
              <a:rPr lang="sk-SK" sz="2000" i="1" dirty="0" err="1"/>
              <a:t>cézia</a:t>
            </a:r>
            <a:r>
              <a:rPr lang="sk-SK" sz="2000" i="1" dirty="0"/>
              <a:t> 133, </a:t>
            </a:r>
            <a:r>
              <a:rPr lang="sk-SK" sz="2000" i="1" dirty="0" err="1"/>
              <a:t>Δν</a:t>
            </a:r>
            <a:r>
              <a:rPr lang="sk-SK" sz="2000" i="1" baseline="-25000" dirty="0" err="1"/>
              <a:t>Cs</a:t>
            </a:r>
            <a:r>
              <a:rPr lang="sk-SK" sz="2000" i="1" dirty="0"/>
              <a:t>, rovná 9 192 631 770, ak je vyjadrená v jednotke Hz, ktorá sa rovná s</a:t>
            </a:r>
            <a:r>
              <a:rPr lang="sk-SK" sz="2000" i="1" baseline="30000" dirty="0"/>
              <a:t>-1</a:t>
            </a:r>
            <a:r>
              <a:rPr lang="sk-SK" sz="2000" i="1" dirty="0"/>
              <a:t>, </a:t>
            </a:r>
            <a:endParaRPr lang="sk-SK" sz="2000" i="1" dirty="0" smtClean="0"/>
          </a:p>
          <a:p>
            <a:pPr algn="just"/>
            <a:endParaRPr lang="sk-SK" sz="2000" dirty="0"/>
          </a:p>
          <a:p>
            <a:pPr algn="just"/>
            <a:r>
              <a:rPr lang="sk-SK" sz="2000" i="1" dirty="0"/>
              <a:t> </a:t>
            </a:r>
            <a:r>
              <a:rPr lang="sk-SK" sz="2000" b="1" i="1" dirty="0" smtClean="0"/>
              <a:t>meter</a:t>
            </a:r>
            <a:r>
              <a:rPr lang="sk-SK" sz="2000" i="1" dirty="0" smtClean="0"/>
              <a:t> </a:t>
            </a:r>
            <a:r>
              <a:rPr lang="sk-SK" sz="2000" i="1" dirty="0"/>
              <a:t>je pevne určená číselná hodnota rýchlosti svetla vo vákuu c rovná 299 792 458, ak je vyjadrená v jednotke  m · s</a:t>
            </a:r>
            <a:r>
              <a:rPr lang="sk-SK" sz="2000" i="1" baseline="30000" dirty="0"/>
              <a:t>-1</a:t>
            </a:r>
            <a:r>
              <a:rPr lang="sk-SK" sz="2000" i="1" dirty="0"/>
              <a:t> a sekunda je definovaná prostredníctvom </a:t>
            </a:r>
            <a:r>
              <a:rPr lang="sk-SK" sz="2000" i="1" dirty="0" err="1"/>
              <a:t>Δν</a:t>
            </a:r>
            <a:r>
              <a:rPr lang="sk-SK" sz="2000" i="1" baseline="-25000" dirty="0" err="1"/>
              <a:t>Cs</a:t>
            </a:r>
            <a:r>
              <a:rPr lang="sk-SK" sz="2000" i="1" dirty="0" smtClean="0"/>
              <a:t>,</a:t>
            </a:r>
          </a:p>
          <a:p>
            <a:pPr algn="just"/>
            <a:endParaRPr lang="sk-SK" sz="2000" dirty="0"/>
          </a:p>
          <a:p>
            <a:pPr algn="just"/>
            <a:r>
              <a:rPr lang="sk-SK" sz="2000" i="1" dirty="0"/>
              <a:t> </a:t>
            </a:r>
            <a:r>
              <a:rPr lang="sk-SK" sz="2000" b="1" i="1" dirty="0" smtClean="0"/>
              <a:t>kilogram</a:t>
            </a:r>
            <a:r>
              <a:rPr lang="sk-SK" sz="2000" i="1" dirty="0" smtClean="0"/>
              <a:t> </a:t>
            </a:r>
            <a:r>
              <a:rPr lang="sk-SK" sz="2000" i="1" dirty="0"/>
              <a:t>je pevne určená číselná hodnota </a:t>
            </a:r>
            <a:r>
              <a:rPr lang="sk-SK" sz="2000" i="1" dirty="0" err="1"/>
              <a:t>Planckovej</a:t>
            </a:r>
            <a:r>
              <a:rPr lang="sk-SK" sz="2000" i="1" dirty="0"/>
              <a:t> konštanty h rovná 6,626 070 15 × 10</a:t>
            </a:r>
            <a:r>
              <a:rPr lang="sk-SK" sz="2000" i="1" baseline="30000" dirty="0"/>
              <a:t>-34</a:t>
            </a:r>
            <a:r>
              <a:rPr lang="sk-SK" sz="2000" i="1" dirty="0"/>
              <a:t>, ak je vyjadrená v jednotke J · s, ktorá sa rovná súčinu kg · m</a:t>
            </a:r>
            <a:r>
              <a:rPr lang="sk-SK" sz="2000" i="1" baseline="30000" dirty="0"/>
              <a:t>2</a:t>
            </a:r>
            <a:r>
              <a:rPr lang="sk-SK" sz="2000" i="1" dirty="0"/>
              <a:t> · s</a:t>
            </a:r>
            <a:r>
              <a:rPr lang="sk-SK" sz="2000" i="1" baseline="30000" dirty="0"/>
              <a:t>-1</a:t>
            </a:r>
            <a:r>
              <a:rPr lang="sk-SK" sz="2000" i="1" dirty="0"/>
              <a:t>, ak meter a sekunda sú definované prostredníctvom c a </a:t>
            </a:r>
            <a:r>
              <a:rPr lang="sk-SK" sz="2000" i="1" dirty="0" err="1"/>
              <a:t>Δν</a:t>
            </a:r>
            <a:r>
              <a:rPr lang="sk-SK" sz="2000" i="1" baseline="-25000" dirty="0" err="1"/>
              <a:t>Cs</a:t>
            </a:r>
            <a:r>
              <a:rPr lang="sk-SK" sz="2000" i="1" dirty="0" smtClean="0"/>
              <a:t>,</a:t>
            </a:r>
          </a:p>
          <a:p>
            <a:pPr algn="just"/>
            <a:endParaRPr lang="sk-SK" sz="2000" dirty="0"/>
          </a:p>
          <a:p>
            <a:pPr algn="just"/>
            <a:r>
              <a:rPr lang="sk-SK" sz="2000" i="1" dirty="0"/>
              <a:t> </a:t>
            </a:r>
            <a:r>
              <a:rPr lang="sk-SK" sz="2000" b="1" i="1" dirty="0" smtClean="0"/>
              <a:t>ampér </a:t>
            </a:r>
            <a:r>
              <a:rPr lang="sk-SK" sz="2000" i="1" dirty="0"/>
              <a:t>je  pevne určená číselná hodnota elementárneho náboja e rovná 1,602 176 634 × 10</a:t>
            </a:r>
            <a:r>
              <a:rPr lang="sk-SK" sz="2000" i="1" baseline="30000" dirty="0"/>
              <a:t>-19</a:t>
            </a:r>
            <a:r>
              <a:rPr lang="sk-SK" sz="2000" i="1" dirty="0"/>
              <a:t>, ak je vyjadrená v jednotke C, ktorá sa rovná súčinu A · s, ak sekunda je definovaná prostredníctvom </a:t>
            </a:r>
            <a:r>
              <a:rPr lang="sk-SK" sz="2000" i="1" dirty="0" err="1"/>
              <a:t>Δν</a:t>
            </a:r>
            <a:r>
              <a:rPr lang="sk-SK" sz="2000" i="1" baseline="-25000" dirty="0" err="1"/>
              <a:t>Cs</a:t>
            </a:r>
            <a:r>
              <a:rPr lang="sk-SK" sz="2000" i="1" dirty="0"/>
              <a:t>, </a:t>
            </a:r>
            <a:endParaRPr lang="sk-SK" sz="2000" dirty="0"/>
          </a:p>
          <a:p>
            <a:pPr>
              <a:buNone/>
            </a:pPr>
            <a:endParaRPr lang="sk-SK"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ĺžnik 2"/>
          <p:cNvSpPr/>
          <p:nvPr/>
        </p:nvSpPr>
        <p:spPr>
          <a:xfrm>
            <a:off x="539552" y="188640"/>
            <a:ext cx="7552928" cy="6494085"/>
          </a:xfrm>
          <a:prstGeom prst="rect">
            <a:avLst/>
          </a:prstGeom>
        </p:spPr>
        <p:txBody>
          <a:bodyPr wrap="square">
            <a:spAutoFit/>
          </a:bodyPr>
          <a:lstStyle/>
          <a:p>
            <a:endParaRPr lang="sk-SK" dirty="0"/>
          </a:p>
          <a:p>
            <a:pPr algn="just"/>
            <a:r>
              <a:rPr lang="sk-SK" sz="2000" b="1" i="1" dirty="0"/>
              <a:t>kelvin</a:t>
            </a:r>
            <a:r>
              <a:rPr lang="sk-SK" sz="2000" i="1" dirty="0"/>
              <a:t> je pevne určená číselná hodnota </a:t>
            </a:r>
            <a:r>
              <a:rPr lang="sk-SK" sz="2000" i="1" dirty="0" err="1"/>
              <a:t>Boltzmannovej</a:t>
            </a:r>
            <a:r>
              <a:rPr lang="sk-SK" sz="2000" i="1" dirty="0"/>
              <a:t> konštanty k rovná 1,380 649 × 10</a:t>
            </a:r>
            <a:r>
              <a:rPr lang="sk-SK" sz="2000" i="1" baseline="30000" dirty="0"/>
              <a:t>-23</a:t>
            </a:r>
            <a:r>
              <a:rPr lang="sk-SK" sz="2000" i="1" dirty="0"/>
              <a:t>, ak je vyjadrená v jednotke J · K</a:t>
            </a:r>
            <a:r>
              <a:rPr lang="sk-SK" sz="2000" i="1" baseline="30000" dirty="0"/>
              <a:t>-1</a:t>
            </a:r>
            <a:r>
              <a:rPr lang="sk-SK" sz="2000" i="1" dirty="0"/>
              <a:t>, ktorá sa rovná súčinu kg · m</a:t>
            </a:r>
            <a:r>
              <a:rPr lang="sk-SK" sz="2000" i="1" baseline="30000" dirty="0"/>
              <a:t>2</a:t>
            </a:r>
            <a:r>
              <a:rPr lang="sk-SK" sz="2000" i="1" dirty="0"/>
              <a:t> · s</a:t>
            </a:r>
            <a:r>
              <a:rPr lang="sk-SK" sz="2000" i="1" baseline="30000" dirty="0"/>
              <a:t>-2</a:t>
            </a:r>
            <a:r>
              <a:rPr lang="sk-SK" sz="2000" i="1" dirty="0"/>
              <a:t> · K</a:t>
            </a:r>
            <a:r>
              <a:rPr lang="sk-SK" sz="2000" i="1" baseline="30000" dirty="0"/>
              <a:t>-1</a:t>
            </a:r>
            <a:r>
              <a:rPr lang="sk-SK" sz="2000" i="1" dirty="0"/>
              <a:t>, ak kilogram, meter a sekunda sú definované prostredníctvom h, c a </a:t>
            </a:r>
            <a:r>
              <a:rPr lang="sk-SK" sz="2000" i="1" dirty="0" err="1"/>
              <a:t>Δν</a:t>
            </a:r>
            <a:r>
              <a:rPr lang="sk-SK" sz="2000" i="1" baseline="-25000" dirty="0" err="1"/>
              <a:t>Cs</a:t>
            </a:r>
            <a:r>
              <a:rPr lang="sk-SK" sz="2000" i="1" dirty="0"/>
              <a:t>,</a:t>
            </a:r>
            <a:endParaRPr lang="sk-SK" sz="2000" dirty="0"/>
          </a:p>
          <a:p>
            <a:r>
              <a:rPr lang="sk-SK" i="1" dirty="0"/>
              <a:t> </a:t>
            </a:r>
            <a:endParaRPr lang="sk-SK" i="1" dirty="0" smtClean="0"/>
          </a:p>
          <a:p>
            <a:pPr algn="just"/>
            <a:r>
              <a:rPr lang="sk-SK" sz="2000" b="1" i="1" dirty="0" smtClean="0"/>
              <a:t>mól</a:t>
            </a:r>
            <a:r>
              <a:rPr lang="en-US" sz="2000" i="1" dirty="0"/>
              <a:t>;</a:t>
            </a:r>
            <a:r>
              <a:rPr lang="sk-SK" sz="2000" i="1" dirty="0"/>
              <a:t>  jeden mól obsahuje presne 6,022 140 76 × 10</a:t>
            </a:r>
            <a:r>
              <a:rPr lang="sk-SK" sz="2000" i="1" baseline="30000" dirty="0"/>
              <a:t>23</a:t>
            </a:r>
            <a:r>
              <a:rPr lang="sk-SK" sz="2000" i="1" dirty="0"/>
              <a:t> elementárnych entít, pričom toto číslo je pevne určená číselná hodnota </a:t>
            </a:r>
            <a:r>
              <a:rPr lang="sk-SK" sz="2000" i="1" dirty="0" err="1"/>
              <a:t>Avogadrovej</a:t>
            </a:r>
            <a:r>
              <a:rPr lang="sk-SK" sz="2000" i="1" dirty="0"/>
              <a:t> konštanty, N</a:t>
            </a:r>
            <a:r>
              <a:rPr lang="sk-SK" sz="2000" i="1" baseline="-25000" dirty="0"/>
              <a:t>A</a:t>
            </a:r>
            <a:r>
              <a:rPr lang="sk-SK" sz="2000" i="1" dirty="0"/>
              <a:t>, ak je vyjadrená v jednotke mol</a:t>
            </a:r>
            <a:r>
              <a:rPr lang="sk-SK" sz="2000" i="1" baseline="30000" dirty="0"/>
              <a:t>-1</a:t>
            </a:r>
            <a:r>
              <a:rPr lang="sk-SK" sz="2000" i="1" dirty="0"/>
              <a:t> a nazýva sa </a:t>
            </a:r>
            <a:r>
              <a:rPr lang="sk-SK" sz="2000" i="1" dirty="0" err="1"/>
              <a:t>Avogadrovo</a:t>
            </a:r>
            <a:r>
              <a:rPr lang="sk-SK" sz="2000" i="1" dirty="0"/>
              <a:t> číslo; látkové množstvo, symbol n, systému je mierou počtu špecifikovaných elementárnych entít, pričom týmito entitami môžu byť atómy, molekuly, ióny, elektróny, iné častice alebo špecifikované skupiny častíc, </a:t>
            </a:r>
            <a:endParaRPr lang="sk-SK" sz="2000" dirty="0"/>
          </a:p>
          <a:p>
            <a:r>
              <a:rPr lang="sk-SK" sz="2000" i="1" dirty="0"/>
              <a:t>  </a:t>
            </a:r>
            <a:endParaRPr lang="sk-SK" sz="2000" dirty="0"/>
          </a:p>
          <a:p>
            <a:pPr algn="just"/>
            <a:r>
              <a:rPr lang="sk-SK" sz="2000" b="1" i="1" dirty="0"/>
              <a:t>kandela</a:t>
            </a:r>
            <a:r>
              <a:rPr lang="sk-SK" sz="2000" i="1" dirty="0"/>
              <a:t> je pevne určená číselná hodnota svetelnej účinnosti monochromatického žiarenia s frekvenciou 540 × 10</a:t>
            </a:r>
            <a:r>
              <a:rPr lang="sk-SK" sz="2000" i="1" baseline="30000" dirty="0"/>
              <a:t>12</a:t>
            </a:r>
            <a:r>
              <a:rPr lang="sk-SK" sz="2000" i="1" dirty="0"/>
              <a:t> Hz, </a:t>
            </a:r>
            <a:r>
              <a:rPr lang="sk-SK" sz="2000" i="1" dirty="0" err="1"/>
              <a:t>K</a:t>
            </a:r>
            <a:r>
              <a:rPr lang="sk-SK" sz="2000" i="1" baseline="-25000" dirty="0" err="1"/>
              <a:t>cd</a:t>
            </a:r>
            <a:r>
              <a:rPr lang="sk-SK" sz="2000" i="1" dirty="0"/>
              <a:t>, rovná 683, ak je vyjadrená v jednotke </a:t>
            </a:r>
            <a:r>
              <a:rPr lang="sk-SK" sz="2000" i="1" dirty="0" err="1"/>
              <a:t>lm</a:t>
            </a:r>
            <a:r>
              <a:rPr lang="sk-SK" sz="2000" i="1" dirty="0"/>
              <a:t> · W</a:t>
            </a:r>
            <a:r>
              <a:rPr lang="sk-SK" sz="2000" i="1" baseline="30000" dirty="0"/>
              <a:t>-1</a:t>
            </a:r>
            <a:r>
              <a:rPr lang="sk-SK" sz="2000" i="1" dirty="0"/>
              <a:t>, ktorá sa rovná súčinu cd · sr · W</a:t>
            </a:r>
            <a:r>
              <a:rPr lang="sk-SK" sz="2000" i="1" baseline="30000" dirty="0"/>
              <a:t>-1</a:t>
            </a:r>
            <a:r>
              <a:rPr lang="sk-SK" sz="2000" i="1" dirty="0"/>
              <a:t> alebo súčinu cd · sr · kg</a:t>
            </a:r>
            <a:r>
              <a:rPr lang="sk-SK" sz="2000" i="1" baseline="30000" dirty="0"/>
              <a:t>-1</a:t>
            </a:r>
            <a:r>
              <a:rPr lang="sk-SK" sz="2000" i="1" dirty="0"/>
              <a:t> · m</a:t>
            </a:r>
            <a:r>
              <a:rPr lang="sk-SK" sz="2000" i="1" baseline="30000" dirty="0"/>
              <a:t>-2</a:t>
            </a:r>
            <a:r>
              <a:rPr lang="sk-SK" sz="2000" i="1" dirty="0"/>
              <a:t> · s</a:t>
            </a:r>
            <a:r>
              <a:rPr lang="sk-SK" sz="2000" i="1" baseline="30000" dirty="0"/>
              <a:t>3</a:t>
            </a:r>
            <a:r>
              <a:rPr lang="sk-SK" sz="2000" i="1" dirty="0"/>
              <a:t>, ak kilogram, meter a sekunda sú definované prostredníctvom h, c a </a:t>
            </a:r>
            <a:r>
              <a:rPr lang="sk-SK" sz="2000" i="1" dirty="0" err="1"/>
              <a:t>Δν</a:t>
            </a:r>
            <a:r>
              <a:rPr lang="sk-SK" sz="2000" i="1" baseline="-25000" dirty="0" err="1"/>
              <a:t>Cs</a:t>
            </a:r>
            <a:r>
              <a:rPr lang="sk-SK" sz="2000" i="1" dirty="0"/>
              <a:t>.“.</a:t>
            </a:r>
            <a:endParaRPr lang="sk-SK" sz="2000" dirty="0"/>
          </a:p>
          <a:p>
            <a:r>
              <a:rPr lang="sk-SK" sz="2000" dirty="0"/>
              <a:t> </a:t>
            </a:r>
          </a:p>
        </p:txBody>
      </p:sp>
    </p:spTree>
    <p:extLst>
      <p:ext uri="{BB962C8B-B14F-4D97-AF65-F5344CB8AC3E}">
        <p14:creationId xmlns:p14="http://schemas.microsoft.com/office/powerpoint/2010/main" val="42787195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Group 2"/>
          <p:cNvGraphicFramePr>
            <a:graphicFrameLocks noGrp="1"/>
          </p:cNvGraphicFramePr>
          <p:nvPr>
            <p:ph/>
          </p:nvPr>
        </p:nvGraphicFramePr>
        <p:xfrm>
          <a:off x="323850" y="2205038"/>
          <a:ext cx="4968875" cy="4176715"/>
        </p:xfrm>
        <a:graphic>
          <a:graphicData uri="http://schemas.openxmlformats.org/drawingml/2006/table">
            <a:tbl>
              <a:tblPr/>
              <a:tblGrid>
                <a:gridCol w="798513">
                  <a:extLst>
                    <a:ext uri="{9D8B030D-6E8A-4147-A177-3AD203B41FA5}">
                      <a16:colId xmlns:a16="http://schemas.microsoft.com/office/drawing/2014/main" val="20000"/>
                    </a:ext>
                  </a:extLst>
                </a:gridCol>
                <a:gridCol w="847725">
                  <a:extLst>
                    <a:ext uri="{9D8B030D-6E8A-4147-A177-3AD203B41FA5}">
                      <a16:colId xmlns:a16="http://schemas.microsoft.com/office/drawing/2014/main" val="20001"/>
                    </a:ext>
                  </a:extLst>
                </a:gridCol>
                <a:gridCol w="833437">
                  <a:extLst>
                    <a:ext uri="{9D8B030D-6E8A-4147-A177-3AD203B41FA5}">
                      <a16:colId xmlns:a16="http://schemas.microsoft.com/office/drawing/2014/main" val="20002"/>
                    </a:ext>
                  </a:extLst>
                </a:gridCol>
                <a:gridCol w="823913">
                  <a:extLst>
                    <a:ext uri="{9D8B030D-6E8A-4147-A177-3AD203B41FA5}">
                      <a16:colId xmlns:a16="http://schemas.microsoft.com/office/drawing/2014/main" val="20003"/>
                    </a:ext>
                  </a:extLst>
                </a:gridCol>
                <a:gridCol w="835025">
                  <a:extLst>
                    <a:ext uri="{9D8B030D-6E8A-4147-A177-3AD203B41FA5}">
                      <a16:colId xmlns:a16="http://schemas.microsoft.com/office/drawing/2014/main" val="20004"/>
                    </a:ext>
                  </a:extLst>
                </a:gridCol>
                <a:gridCol w="830262">
                  <a:extLst>
                    <a:ext uri="{9D8B030D-6E8A-4147-A177-3AD203B41FA5}">
                      <a16:colId xmlns:a16="http://schemas.microsoft.com/office/drawing/2014/main" val="20005"/>
                    </a:ext>
                  </a:extLst>
                </a:gridCol>
              </a:tblGrid>
              <a:tr h="64611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Tahoma" charset="0"/>
                          <a:cs typeface="Times New Roman" pitchFamily="18" charset="0"/>
                        </a:rPr>
                        <a:t>Násobok</a:t>
                      </a:r>
                      <a:endParaRPr kumimoji="0" lang="sk-SK" sz="1200" b="1" i="0" u="none" strike="noStrike" cap="none" normalizeH="0" baseline="0" smtClean="0">
                        <a:ln>
                          <a:noFill/>
                        </a:ln>
                        <a:solidFill>
                          <a:schemeClr val="tx1"/>
                        </a:solidFill>
                        <a:effectLst/>
                        <a:latin typeface="Tahoma" charset="0"/>
                      </a:endParaRPr>
                    </a:p>
                  </a:txBody>
                  <a:tcPr marL="0" marR="0" marT="0" marB="0" anchor="ctr" anchorCtr="1" horzOverflow="overflow">
                    <a:lnL w="1905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Tahoma" charset="0"/>
                          <a:cs typeface="Times New Roman" pitchFamily="18" charset="0"/>
                        </a:rPr>
                        <a:t>Názov predpony</a:t>
                      </a:r>
                      <a:endParaRPr kumimoji="0" lang="sk-SK" sz="1200" b="1" i="0" u="none" strike="noStrike" cap="none" normalizeH="0" baseline="0" smtClean="0">
                        <a:ln>
                          <a:noFill/>
                        </a:ln>
                        <a:solidFill>
                          <a:schemeClr val="tx1"/>
                        </a:solidFill>
                        <a:effectLst/>
                        <a:latin typeface="Tahoma"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Tahoma" charset="0"/>
                          <a:cs typeface="Times New Roman" pitchFamily="18" charset="0"/>
                        </a:rPr>
                        <a:t>Symbol predpony</a:t>
                      </a:r>
                      <a:endParaRPr kumimoji="0" lang="sk-SK" sz="1200" b="1" i="0" u="none" strike="noStrike" cap="none" normalizeH="0" baseline="0" smtClean="0">
                        <a:ln>
                          <a:noFill/>
                        </a:ln>
                        <a:solidFill>
                          <a:schemeClr val="tx1"/>
                        </a:solidFill>
                        <a:effectLst/>
                        <a:latin typeface="Tahoma"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Tahoma" charset="0"/>
                          <a:cs typeface="Times New Roman" pitchFamily="18" charset="0"/>
                        </a:rPr>
                        <a:t>Násobok</a:t>
                      </a:r>
                      <a:endParaRPr kumimoji="0" lang="sk-SK" sz="1200" b="1" i="0" u="none" strike="noStrike" cap="none" normalizeH="0" baseline="0" smtClean="0">
                        <a:ln>
                          <a:noFill/>
                        </a:ln>
                        <a:solidFill>
                          <a:schemeClr val="tx1"/>
                        </a:solidFill>
                        <a:effectLst/>
                        <a:latin typeface="Tahoma"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Tahoma" charset="0"/>
                          <a:cs typeface="Times New Roman" pitchFamily="18" charset="0"/>
                        </a:rPr>
                        <a:t>Názov predpony</a:t>
                      </a:r>
                      <a:endParaRPr kumimoji="0" lang="sk-SK" sz="1200" b="1" i="0" u="none" strike="noStrike" cap="none" normalizeH="0" baseline="0" smtClean="0">
                        <a:ln>
                          <a:noFill/>
                        </a:ln>
                        <a:solidFill>
                          <a:schemeClr val="tx1"/>
                        </a:solidFill>
                        <a:effectLst/>
                        <a:latin typeface="Tahoma"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200" b="1" i="0" u="none" strike="noStrike" cap="none" normalizeH="0" baseline="0" smtClean="0">
                          <a:ln>
                            <a:noFill/>
                          </a:ln>
                          <a:solidFill>
                            <a:schemeClr val="tx1"/>
                          </a:solidFill>
                          <a:effectLst/>
                          <a:latin typeface="Tahoma" charset="0"/>
                          <a:cs typeface="Times New Roman" pitchFamily="18" charset="0"/>
                        </a:rPr>
                        <a:t>Symbol predpony</a:t>
                      </a:r>
                      <a:endParaRPr kumimoji="0" lang="sk-SK" sz="1200" b="1" i="0" u="none" strike="noStrike" cap="none" normalizeH="0" baseline="0" smtClean="0">
                        <a:ln>
                          <a:noFill/>
                        </a:ln>
                        <a:solidFill>
                          <a:schemeClr val="tx1"/>
                        </a:solidFill>
                        <a:effectLst/>
                        <a:latin typeface="Tahoma" charset="0"/>
                      </a:endParaRPr>
                    </a:p>
                  </a:txBody>
                  <a:tcPr marL="0" marR="0" marT="0" marB="0" anchor="ctr" anchorCtr="1" horzOverflow="overflow">
                    <a:lnL w="12700" cap="flat" cmpd="sng" algn="ctr">
                      <a:solidFill>
                        <a:srgbClr val="000000"/>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a:noFill/>
                    </a:lnTlToBr>
                    <a:lnBlToTr>
                      <a:noFill/>
                    </a:lnBlToTr>
                    <a:solidFill>
                      <a:schemeClr val="accent1">
                        <a:alpha val="50000"/>
                      </a:schemeClr>
                    </a:solidFill>
                  </a:tcPr>
                </a:tc>
                <a:extLst>
                  <a:ext uri="{0D108BD9-81ED-4DB2-BD59-A6C34878D82A}">
                    <a16:rowId xmlns:a16="http://schemas.microsoft.com/office/drawing/2014/main" val="10000"/>
                  </a:ext>
                </a:extLst>
              </a:tr>
              <a:tr h="3540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24</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yotta</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Y</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-1</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deci</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d</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50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21</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zetta</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Z</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-2</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centi</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c</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55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18</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exa</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E</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-3</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mili</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m</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50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15</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peta</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P</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-6</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mikro</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smtClean="0">
                          <a:ln>
                            <a:noFill/>
                          </a:ln>
                          <a:solidFill>
                            <a:schemeClr val="tx1"/>
                          </a:solidFill>
                          <a:effectLst/>
                          <a:latin typeface="Tahoma" charset="0"/>
                          <a:cs typeface="Tahoma" charset="0"/>
                        </a:rPr>
                        <a:t>µ</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55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12</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tera</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T</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-9</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nano</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n</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50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9</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giga</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G</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-12</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piko</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p</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55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6</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mega</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M</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-15</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femto</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f</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50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3</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kilo</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k</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-18</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atto</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a</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5560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2</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hekto</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h</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-21</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zepto</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z</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50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1</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deka</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da</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10</a:t>
                      </a:r>
                      <a:r>
                        <a:rPr kumimoji="0" lang="sk-SK" sz="1400" b="1" i="0" u="none" strike="noStrike" cap="none" normalizeH="0" baseline="30000" smtClean="0">
                          <a:ln>
                            <a:noFill/>
                          </a:ln>
                          <a:solidFill>
                            <a:schemeClr val="tx1"/>
                          </a:solidFill>
                          <a:effectLst/>
                          <a:latin typeface="Tahoma" charset="0"/>
                          <a:cs typeface="Times New Roman" pitchFamily="18" charset="0"/>
                        </a:rPr>
                        <a:t>-24</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yokto</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sk-SK" sz="1400" b="1" i="0" u="none" strike="noStrike" cap="none" normalizeH="0" baseline="0" smtClean="0">
                          <a:ln>
                            <a:noFill/>
                          </a:ln>
                          <a:solidFill>
                            <a:schemeClr val="tx1"/>
                          </a:solidFill>
                          <a:effectLst/>
                          <a:latin typeface="Tahoma" charset="0"/>
                          <a:cs typeface="Times New Roman" pitchFamily="18" charset="0"/>
                        </a:rPr>
                        <a:t>y</a:t>
                      </a:r>
                      <a:endParaRPr kumimoji="0" lang="sk-SK" sz="1400" b="1" i="0" u="none" strike="noStrike" cap="none" normalizeH="0" baseline="0" smtClean="0">
                        <a:ln>
                          <a:noFill/>
                        </a:ln>
                        <a:solidFill>
                          <a:schemeClr val="tx1"/>
                        </a:solidFill>
                        <a:effectLst/>
                        <a:latin typeface="Tahoma"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10"/>
                  </a:ext>
                </a:extLst>
              </a:tr>
            </a:tbl>
          </a:graphicData>
        </a:graphic>
      </p:graphicFrame>
      <p:sp>
        <p:nvSpPr>
          <p:cNvPr id="16474" name="Text Box 95"/>
          <p:cNvSpPr txBox="1">
            <a:spLocks noChangeArrowheads="1"/>
          </p:cNvSpPr>
          <p:nvPr/>
        </p:nvSpPr>
        <p:spPr bwMode="auto">
          <a:xfrm>
            <a:off x="174625" y="333375"/>
            <a:ext cx="871855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sk-SK" altLang="sk-SK" sz="2000" b="1">
                <a:latin typeface="Tahoma" pitchFamily="34" charset="0"/>
              </a:rPr>
              <a:t>Násobková jednotka</a:t>
            </a:r>
            <a:r>
              <a:rPr lang="sk-SK" altLang="sk-SK" sz="2000">
                <a:latin typeface="Tahoma" pitchFamily="34" charset="0"/>
              </a:rPr>
              <a:t> v sústave SI je väčšia ako je príslušná hlavná jednotka a vytvára sa z nej spravidla ako násobok predpísaným spôsobom</a:t>
            </a:r>
          </a:p>
          <a:p>
            <a:pPr algn="just" eaLnBrk="1" hangingPunct="1">
              <a:spcBef>
                <a:spcPct val="0"/>
              </a:spcBef>
              <a:buFontTx/>
              <a:buNone/>
            </a:pPr>
            <a:endParaRPr lang="sk-SK" altLang="sk-SK" sz="2000" i="1">
              <a:latin typeface="Tahoma" pitchFamily="34" charset="0"/>
            </a:endParaRPr>
          </a:p>
          <a:p>
            <a:pPr algn="just" eaLnBrk="1" hangingPunct="1">
              <a:spcBef>
                <a:spcPct val="0"/>
              </a:spcBef>
              <a:buFontTx/>
              <a:buNone/>
            </a:pPr>
            <a:r>
              <a:rPr lang="sk-SK" altLang="sk-SK" sz="2000" b="1">
                <a:latin typeface="Tahoma" pitchFamily="34" charset="0"/>
              </a:rPr>
              <a:t>Podielová jednotka</a:t>
            </a:r>
            <a:r>
              <a:rPr lang="sk-SK" altLang="sk-SK" sz="2000">
                <a:latin typeface="Tahoma" pitchFamily="34" charset="0"/>
              </a:rPr>
              <a:t> v sústave SI je menšia ako je príslušná hlavná jednotka a vytvára sa z nej spravidla ako podiel predpísaným spôsobom</a:t>
            </a:r>
          </a:p>
        </p:txBody>
      </p:sp>
      <p:sp>
        <p:nvSpPr>
          <p:cNvPr id="16475" name="Text Box 96"/>
          <p:cNvSpPr txBox="1">
            <a:spLocks noChangeArrowheads="1"/>
          </p:cNvSpPr>
          <p:nvPr/>
        </p:nvSpPr>
        <p:spPr bwMode="auto">
          <a:xfrm>
            <a:off x="5257800" y="2644775"/>
            <a:ext cx="363537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sk-SK" altLang="sk-SK" sz="2000">
                <a:latin typeface="Tahoma" pitchFamily="34" charset="0"/>
              </a:rPr>
              <a:t>V sústave SI sa násobkové a podielové jednotky vytvárajú dekadickým spôsobom, pričom bol prijatý faktor 10</a:t>
            </a:r>
            <a:r>
              <a:rPr lang="en-US" altLang="sk-SK" sz="2000" baseline="30000">
                <a:latin typeface="Tahoma" pitchFamily="34" charset="0"/>
                <a:cs typeface="Tahoma" pitchFamily="34" charset="0"/>
              </a:rPr>
              <a:t>±</a:t>
            </a:r>
            <a:r>
              <a:rPr lang="sk-SK" altLang="sk-SK" sz="2000" baseline="30000">
                <a:latin typeface="Tahoma" pitchFamily="34" charset="0"/>
                <a:cs typeface="Tahoma" pitchFamily="34" charset="0"/>
              </a:rPr>
              <a:t>3i</a:t>
            </a:r>
            <a:endParaRPr lang="en-US" altLang="sk-SK" sz="200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03700" y="103188"/>
            <a:ext cx="4845050" cy="6049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Text Box 3"/>
          <p:cNvSpPr txBox="1">
            <a:spLocks noChangeArrowheads="1"/>
          </p:cNvSpPr>
          <p:nvPr/>
        </p:nvSpPr>
        <p:spPr bwMode="auto">
          <a:xfrm>
            <a:off x="174625" y="333375"/>
            <a:ext cx="3965575" cy="253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sk-SK" altLang="sk-SK" sz="2000" b="1">
                <a:latin typeface="Tahoma" pitchFamily="34" charset="0"/>
              </a:rPr>
              <a:t>Odvodená jednotka</a:t>
            </a:r>
            <a:r>
              <a:rPr lang="sk-SK" altLang="sk-SK" sz="2000">
                <a:latin typeface="Tahoma" pitchFamily="34" charset="0"/>
              </a:rPr>
              <a:t> je jednotka, ktorá patrí v určitej sústave jednotiek odvodenej veličine. Definičnou jednotkovou rovnicou je odvodená jednotka viazaná na základné jednotky.</a:t>
            </a:r>
          </a:p>
          <a:p>
            <a:pPr algn="just" eaLnBrk="1" hangingPunct="1">
              <a:spcBef>
                <a:spcPct val="0"/>
              </a:spcBef>
              <a:buFontTx/>
              <a:buNone/>
            </a:pPr>
            <a:endParaRPr lang="sk-SK" altLang="sk-SK" sz="2000">
              <a:latin typeface="Tahoma" pitchFamily="34" charset="0"/>
            </a:endParaRPr>
          </a:p>
          <a:p>
            <a:pPr algn="just" eaLnBrk="1" hangingPunct="1">
              <a:spcBef>
                <a:spcPct val="0"/>
              </a:spcBef>
              <a:buFontTx/>
              <a:buNone/>
            </a:pPr>
            <a:r>
              <a:rPr lang="sk-SK" altLang="sk-SK" sz="2000">
                <a:latin typeface="Tahoma" pitchFamily="34" charset="0"/>
              </a:rPr>
              <a:t>      napr.   N = kg. m /s</a:t>
            </a:r>
            <a:r>
              <a:rPr lang="sk-SK" altLang="sk-SK" sz="2000" baseline="30000">
                <a:latin typeface="Tahoma" pitchFamily="34" charset="0"/>
              </a:rPr>
              <a:t>2</a:t>
            </a:r>
            <a:endParaRPr lang="sk-SK" altLang="sk-SK" sz="2000">
              <a:latin typeface="Tahoma" pitchFamily="34" charset="0"/>
            </a:endParaRPr>
          </a:p>
        </p:txBody>
      </p:sp>
      <p:sp>
        <p:nvSpPr>
          <p:cNvPr id="17412" name="Obdĺžnik 1"/>
          <p:cNvSpPr>
            <a:spLocks noChangeArrowheads="1"/>
          </p:cNvSpPr>
          <p:nvPr/>
        </p:nvSpPr>
        <p:spPr bwMode="auto">
          <a:xfrm>
            <a:off x="107950" y="2894013"/>
            <a:ext cx="4006850"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sk-SK" altLang="sk-SK" sz="1400"/>
              <a:t>1999: </a:t>
            </a:r>
            <a:r>
              <a:rPr lang="en-US" altLang="sk-SK" sz="1400"/>
              <a:t>CNN NASA lost a 125 million Mars orbiter because one engineering team used metric units while another used English units for a key spacecraft operation, according to a review finding released Thursday.</a:t>
            </a:r>
          </a:p>
          <a:p>
            <a:pPr algn="just" eaLnBrk="1" hangingPunct="1">
              <a:spcBef>
                <a:spcPct val="0"/>
              </a:spcBef>
              <a:buFontTx/>
              <a:buNone/>
            </a:pPr>
            <a:r>
              <a:rPr lang="en-US" altLang="sk-SK" sz="1400"/>
              <a:t>For that reason, information failed to transfer between the Mars Climate Orbiter spacecraft team at Lockheed Martin in Colorado and the mission navigation team in California. Lockheed Martin built the spacecraft.</a:t>
            </a:r>
          </a:p>
          <a:p>
            <a:pPr algn="just" eaLnBrk="1" hangingPunct="1">
              <a:spcBef>
                <a:spcPct val="0"/>
              </a:spcBef>
              <a:buFontTx/>
              <a:buNone/>
            </a:pPr>
            <a:r>
              <a:rPr lang="en-US" altLang="sk-SK" sz="1400"/>
              <a:t>People sometimes make errors</a:t>
            </a:r>
            <a:r>
              <a:rPr lang="sk-SK" altLang="sk-SK" sz="1400"/>
              <a:t>,</a:t>
            </a:r>
            <a:r>
              <a:rPr lang="en-US" altLang="sk-SK" sz="1400"/>
              <a:t> said Edward Weiler, NASAs Associate Administrator for Space Science in a written statement.</a:t>
            </a:r>
            <a:r>
              <a:rPr lang="sk-SK" altLang="sk-SK" sz="1400"/>
              <a:t> </a:t>
            </a:r>
            <a:r>
              <a:rPr lang="en-US" altLang="sk-SK" sz="1400"/>
              <a:t>The problem here was not the error, it was the failure of NASAs systems engineering, and the checks and balances in our processes to detect the error. Thats why we lost the spacecraft.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altLang="sk-SK" sz="2400" dirty="0" err="1" smtClean="0"/>
              <a:t>Predn</a:t>
            </a:r>
            <a:r>
              <a:rPr lang="sk-SK" altLang="sk-SK" sz="2400" dirty="0" err="1" smtClean="0"/>
              <a:t>áška</a:t>
            </a:r>
            <a:r>
              <a:rPr lang="sk-SK" altLang="sk-SK" sz="2400" dirty="0" smtClean="0"/>
              <a:t> č.1</a:t>
            </a:r>
            <a:r>
              <a:rPr lang="cs-CZ" altLang="sk-SK" dirty="0" smtClean="0"/>
              <a:t/>
            </a:r>
            <a:br>
              <a:rPr lang="cs-CZ" altLang="sk-SK" dirty="0" smtClean="0"/>
            </a:br>
            <a:endParaRPr lang="cs-CZ" altLang="sk-SK" dirty="0" smtClean="0"/>
          </a:p>
        </p:txBody>
      </p:sp>
      <p:sp>
        <p:nvSpPr>
          <p:cNvPr id="3075" name="Rectangle 3"/>
          <p:cNvSpPr>
            <a:spLocks noGrp="1" noChangeArrowheads="1"/>
          </p:cNvSpPr>
          <p:nvPr>
            <p:ph type="body" idx="1"/>
          </p:nvPr>
        </p:nvSpPr>
        <p:spPr/>
        <p:txBody>
          <a:bodyPr/>
          <a:lstStyle/>
          <a:p>
            <a:pPr algn="ctr" eaLnBrk="1" hangingPunct="1">
              <a:buFontTx/>
              <a:buNone/>
            </a:pPr>
            <a:endParaRPr lang="sk-SK" altLang="sk-SK" sz="3600" b="1" smtClean="0"/>
          </a:p>
          <a:p>
            <a:pPr algn="ctr" eaLnBrk="1" hangingPunct="1">
              <a:buFontTx/>
              <a:buNone/>
            </a:pPr>
            <a:endParaRPr lang="sk-SK" altLang="sk-SK" sz="3600" b="1" smtClean="0"/>
          </a:p>
          <a:p>
            <a:pPr algn="ctr" eaLnBrk="1" hangingPunct="1">
              <a:buFontTx/>
              <a:buNone/>
            </a:pPr>
            <a:r>
              <a:rPr lang="sk-SK" altLang="sk-SK" sz="3600" b="1" smtClean="0"/>
              <a:t>HIST</a:t>
            </a:r>
            <a:r>
              <a:rPr lang="en-US" altLang="sk-SK" sz="3600" b="1" smtClean="0">
                <a:cs typeface="Arial" charset="0"/>
              </a:rPr>
              <a:t>Ó</a:t>
            </a:r>
            <a:r>
              <a:rPr lang="sk-SK" altLang="sk-SK" sz="3600" b="1" smtClean="0"/>
              <a:t>RIA  MERANIA</a:t>
            </a:r>
          </a:p>
          <a:p>
            <a:pPr algn="ctr" eaLnBrk="1" hangingPunct="1">
              <a:buFontTx/>
              <a:buNone/>
            </a:pPr>
            <a:r>
              <a:rPr lang="sk-SK" altLang="sk-SK" sz="3600" b="1" smtClean="0"/>
              <a:t>ZÁKLADNÉ POJMY </a:t>
            </a:r>
          </a:p>
          <a:p>
            <a:pPr algn="ctr" eaLnBrk="1" hangingPunct="1">
              <a:buFontTx/>
              <a:buNone/>
            </a:pPr>
            <a:r>
              <a:rPr lang="sk-SK" altLang="sk-SK" sz="3600" b="1" smtClean="0"/>
              <a:t>VELIČINY A SI JEDNOTKY VÝSLEDOK MERANIA</a:t>
            </a:r>
            <a:endParaRPr lang="cs-CZ" altLang="sk-SK" sz="3600" b="1"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ok 5"/>
          <p:cNvPicPr>
            <a:picLocks noChangeAspect="1"/>
          </p:cNvPicPr>
          <p:nvPr/>
        </p:nvPicPr>
        <p:blipFill>
          <a:blip r:embed="rId2"/>
          <a:stretch>
            <a:fillRect/>
          </a:stretch>
        </p:blipFill>
        <p:spPr>
          <a:xfrm>
            <a:off x="1011024" y="404664"/>
            <a:ext cx="7737440" cy="6453336"/>
          </a:xfrm>
          <a:prstGeom prst="rect">
            <a:avLst/>
          </a:prstGeom>
        </p:spPr>
      </p:pic>
    </p:spTree>
    <p:extLst>
      <p:ext uri="{BB962C8B-B14F-4D97-AF65-F5344CB8AC3E}">
        <p14:creationId xmlns:p14="http://schemas.microsoft.com/office/powerpoint/2010/main" val="3892399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417512"/>
          </a:xfrm>
        </p:spPr>
        <p:txBody>
          <a:bodyPr/>
          <a:lstStyle/>
          <a:p>
            <a:pPr eaLnBrk="1" hangingPunct="1"/>
            <a:r>
              <a:rPr lang="cs-CZ" altLang="sk-SK" sz="2400" b="1" smtClean="0"/>
              <a:t>VÝSLEDOK MERANIA</a:t>
            </a:r>
          </a:p>
        </p:txBody>
      </p:sp>
      <p:sp>
        <p:nvSpPr>
          <p:cNvPr id="18435" name="Rectangle 3"/>
          <p:cNvSpPr>
            <a:spLocks noGrp="1" noChangeArrowheads="1"/>
          </p:cNvSpPr>
          <p:nvPr>
            <p:ph type="body" idx="1"/>
          </p:nvPr>
        </p:nvSpPr>
        <p:spPr>
          <a:xfrm>
            <a:off x="468313" y="981075"/>
            <a:ext cx="8229600" cy="5434013"/>
          </a:xfrm>
        </p:spPr>
        <p:txBody>
          <a:bodyPr/>
          <a:lstStyle/>
          <a:p>
            <a:pPr marL="0" indent="0" algn="just" eaLnBrk="1" hangingPunct="1">
              <a:lnSpc>
                <a:spcPct val="90000"/>
              </a:lnSpc>
              <a:buFontTx/>
              <a:buNone/>
            </a:pPr>
            <a:r>
              <a:rPr lang="cs-CZ" altLang="sk-SK" sz="2800" smtClean="0"/>
              <a:t>Výsledok merania  je súbor hodnôt veličiny prisúdený meranej veličine spoločne s akoukoľvek daľšou dostupnou relevantnou informáciou.</a:t>
            </a:r>
          </a:p>
          <a:p>
            <a:pPr marL="0" indent="0" algn="just" eaLnBrk="1" hangingPunct="1">
              <a:lnSpc>
                <a:spcPct val="90000"/>
              </a:lnSpc>
              <a:buFontTx/>
              <a:buNone/>
            </a:pPr>
            <a:endParaRPr lang="cs-CZ" altLang="sk-SK" sz="2800" smtClean="0"/>
          </a:p>
          <a:p>
            <a:pPr marL="0" indent="0" algn="just" eaLnBrk="1" hangingPunct="1">
              <a:lnSpc>
                <a:spcPct val="90000"/>
              </a:lnSpc>
              <a:buFontTx/>
              <a:buNone/>
            </a:pPr>
            <a:r>
              <a:rPr lang="cs-CZ" altLang="sk-SK" sz="2800" b="1" smtClean="0"/>
              <a:t>Výsledok merania</a:t>
            </a:r>
            <a:r>
              <a:rPr lang="cs-CZ" altLang="sk-SK" sz="2800" smtClean="0"/>
              <a:t> je obecne vyjadrený ako jediná  nameraná hodnota veličiny a neistota merania. </a:t>
            </a:r>
          </a:p>
          <a:p>
            <a:pPr marL="0" indent="0" algn="just" eaLnBrk="1" hangingPunct="1">
              <a:lnSpc>
                <a:spcPct val="90000"/>
              </a:lnSpc>
              <a:buFontTx/>
              <a:buNone/>
            </a:pPr>
            <a:endParaRPr lang="cs-CZ" altLang="sk-SK" sz="2800" smtClean="0"/>
          </a:p>
          <a:p>
            <a:pPr marL="0" indent="0" algn="just" eaLnBrk="1" hangingPunct="1">
              <a:lnSpc>
                <a:spcPct val="90000"/>
              </a:lnSpc>
              <a:buFontTx/>
              <a:buNone/>
            </a:pPr>
            <a:r>
              <a:rPr lang="cs-CZ" altLang="sk-SK" sz="2800" smtClean="0"/>
              <a:t>Ak je neistota merania pre niektorý účel považovaná za zanedbateľnú, výsledok merania smie byť vyjadrený ako jediná nameraná hodnota veličiny.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a:p>
        </p:txBody>
      </p:sp>
      <p:sp>
        <p:nvSpPr>
          <p:cNvPr id="19459" name="Rectangle 3"/>
          <p:cNvSpPr>
            <a:spLocks noGrp="1" noChangeArrowheads="1"/>
          </p:cNvSpPr>
          <p:nvPr>
            <p:ph type="body" idx="1"/>
          </p:nvPr>
        </p:nvSpPr>
        <p:spPr>
          <a:xfrm>
            <a:off x="457200" y="188913"/>
            <a:ext cx="8229600" cy="431800"/>
          </a:xfrm>
        </p:spPr>
        <p:txBody>
          <a:bodyPr/>
          <a:lstStyle/>
          <a:p>
            <a:pPr marL="0" indent="0" eaLnBrk="1" hangingPunct="1">
              <a:buFontTx/>
              <a:buNone/>
            </a:pPr>
            <a:r>
              <a:rPr lang="cs-CZ" altLang="sk-SK" sz="2800" b="1" smtClean="0">
                <a:latin typeface="Tahoma" pitchFamily="34" charset="0"/>
              </a:rPr>
              <a:t>Výsledok merania</a:t>
            </a:r>
            <a:r>
              <a:rPr lang="cs-CZ" altLang="sk-SK" sz="2800" smtClean="0">
                <a:solidFill>
                  <a:srgbClr val="4E667C"/>
                </a:solidFill>
                <a:latin typeface="Tahoma" pitchFamily="34" charset="0"/>
              </a:rPr>
              <a:t> </a:t>
            </a:r>
            <a:r>
              <a:rPr lang="cs-CZ" altLang="sk-SK" sz="2800" smtClean="0">
                <a:latin typeface="Tahoma" pitchFamily="34" charset="0"/>
              </a:rPr>
              <a:t>môžeme všeobecne vyjadriť vzťahom:</a:t>
            </a:r>
            <a:br>
              <a:rPr lang="cs-CZ" altLang="sk-SK" sz="2800" smtClean="0">
                <a:latin typeface="Tahoma" pitchFamily="34" charset="0"/>
              </a:rPr>
            </a:br>
            <a:endParaRPr lang="en-US" altLang="sk-SK" sz="2800" smtClean="0">
              <a:latin typeface="Tahoma" pitchFamily="34" charset="0"/>
            </a:endParaRPr>
          </a:p>
          <a:p>
            <a:pPr marL="0" indent="0" eaLnBrk="1" hangingPunct="1">
              <a:buFontTx/>
              <a:buNone/>
            </a:pPr>
            <a:r>
              <a:rPr lang="cs-CZ" altLang="sk-SK" sz="2400" smtClean="0"/>
              <a:t/>
            </a:r>
            <a:br>
              <a:rPr lang="cs-CZ" altLang="sk-SK" sz="2400" smtClean="0"/>
            </a:br>
            <a:r>
              <a:rPr lang="en-US" altLang="sk-SK" sz="2800" smtClean="0">
                <a:latin typeface="Tahoma" pitchFamily="34" charset="0"/>
              </a:rPr>
              <a:t>      - </a:t>
            </a:r>
            <a:r>
              <a:rPr lang="cs-CZ" altLang="sk-SK" sz="2800" smtClean="0">
                <a:latin typeface="Tahoma" pitchFamily="34" charset="0"/>
              </a:rPr>
              <a:t>aritmetický priemer nameraných hodnôt veličiny </a:t>
            </a:r>
            <a:r>
              <a:rPr lang="cs-CZ" altLang="sk-SK" sz="2800" i="1" smtClean="0">
                <a:latin typeface="Tahoma" pitchFamily="34" charset="0"/>
              </a:rPr>
              <a:t>X</a:t>
            </a:r>
            <a:r>
              <a:rPr lang="cs-CZ" altLang="sk-SK" sz="2400" smtClean="0">
                <a:latin typeface="Tahoma" pitchFamily="34" charset="0"/>
              </a:rPr>
              <a:t/>
            </a:r>
            <a:br>
              <a:rPr lang="cs-CZ" altLang="sk-SK" sz="2400" smtClean="0">
                <a:latin typeface="Tahoma" pitchFamily="34" charset="0"/>
              </a:rPr>
            </a:br>
            <a:r>
              <a:rPr lang="cs-CZ" altLang="sk-SK" sz="2400" smtClean="0">
                <a:latin typeface="Tahoma" pitchFamily="34" charset="0"/>
              </a:rPr>
              <a:t/>
            </a:r>
            <a:br>
              <a:rPr lang="cs-CZ" altLang="sk-SK" sz="2400" smtClean="0">
                <a:latin typeface="Tahoma" pitchFamily="34" charset="0"/>
              </a:rPr>
            </a:br>
            <a:r>
              <a:rPr lang="cs-CZ" altLang="sk-SK" sz="2400" smtClean="0"/>
              <a:t/>
            </a:r>
            <a:br>
              <a:rPr lang="cs-CZ" altLang="sk-SK" sz="2400" smtClean="0"/>
            </a:br>
            <a:r>
              <a:rPr lang="en-US" altLang="sk-SK" sz="2400" smtClean="0">
                <a:latin typeface="Tahoma" pitchFamily="34" charset="0"/>
              </a:rPr>
              <a:t>        - </a:t>
            </a:r>
            <a:r>
              <a:rPr lang="cs-CZ" altLang="sk-SK" sz="2800" smtClean="0">
                <a:latin typeface="Tahoma" pitchFamily="34" charset="0"/>
              </a:rPr>
              <a:t>korekcia, ktorou sa upravuje výsledok merania v dôsledku</a:t>
            </a:r>
            <a:r>
              <a:rPr lang="en-US" altLang="sk-SK" sz="2800" smtClean="0">
                <a:latin typeface="Tahoma" pitchFamily="34" charset="0"/>
              </a:rPr>
              <a:t>  </a:t>
            </a:r>
            <a:r>
              <a:rPr lang="cs-CZ" altLang="sk-SK" sz="2800" smtClean="0">
                <a:latin typeface="Tahoma" pitchFamily="34" charset="0"/>
              </a:rPr>
              <a:t>súhrnného pôsobenia systematických vplyvov</a:t>
            </a:r>
            <a:r>
              <a:rPr lang="en-US" altLang="sk-SK" sz="2800" smtClean="0">
                <a:latin typeface="Tahoma" pitchFamily="34" charset="0"/>
              </a:rPr>
              <a:t>.</a:t>
            </a:r>
            <a:r>
              <a:rPr lang="cs-CZ" altLang="sk-SK" sz="2800" smtClean="0">
                <a:latin typeface="Tahoma" pitchFamily="34" charset="0"/>
              </a:rPr>
              <a:t> </a:t>
            </a:r>
          </a:p>
        </p:txBody>
      </p:sp>
      <p:sp>
        <p:nvSpPr>
          <p:cNvPr id="194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a:p>
        </p:txBody>
      </p:sp>
      <p:graphicFrame>
        <p:nvGraphicFramePr>
          <p:cNvPr id="19461" name="Object 5"/>
          <p:cNvGraphicFramePr>
            <a:graphicFrameLocks noGrp="1" noChangeAspect="1"/>
          </p:cNvGraphicFramePr>
          <p:nvPr>
            <p:ph type="title"/>
          </p:nvPr>
        </p:nvGraphicFramePr>
        <p:xfrm>
          <a:off x="3059113" y="769938"/>
          <a:ext cx="4751387" cy="1117600"/>
        </p:xfrm>
        <a:graphic>
          <a:graphicData uri="http://schemas.openxmlformats.org/presentationml/2006/ole">
            <mc:AlternateContent xmlns:mc="http://schemas.openxmlformats.org/markup-compatibility/2006">
              <mc:Choice xmlns:v="urn:schemas-microsoft-com:vml" Requires="v">
                <p:oleObj spid="_x0000_s19625" name="Rovnica" r:id="rId3" imgW="1079032" imgH="253890" progId="Equation.3">
                  <p:embed/>
                </p:oleObj>
              </mc:Choice>
              <mc:Fallback>
                <p:oleObj name="Rovnica" r:id="rId3" imgW="1079032" imgH="25389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13" y="769938"/>
                        <a:ext cx="4751387" cy="1117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9462"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a:p>
        </p:txBody>
      </p:sp>
      <p:graphicFrame>
        <p:nvGraphicFramePr>
          <p:cNvPr id="19463" name="Object 7"/>
          <p:cNvGraphicFramePr>
            <a:graphicFrameLocks noChangeAspect="1"/>
          </p:cNvGraphicFramePr>
          <p:nvPr/>
        </p:nvGraphicFramePr>
        <p:xfrm>
          <a:off x="417513" y="1444625"/>
          <a:ext cx="860425" cy="1019175"/>
        </p:xfrm>
        <a:graphic>
          <a:graphicData uri="http://schemas.openxmlformats.org/presentationml/2006/ole">
            <mc:AlternateContent xmlns:mc="http://schemas.openxmlformats.org/markup-compatibility/2006">
              <mc:Choice xmlns:v="urn:schemas-microsoft-com:vml" Requires="v">
                <p:oleObj spid="_x0000_s19626" name="Rovnica" r:id="rId5" imgW="177569" imgH="202936" progId="Equation.3">
                  <p:embed/>
                </p:oleObj>
              </mc:Choice>
              <mc:Fallback>
                <p:oleObj name="Rovnica" r:id="rId5" imgW="177569" imgH="202936"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7513" y="1444625"/>
                        <a:ext cx="860425"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a:p>
        </p:txBody>
      </p:sp>
      <p:graphicFrame>
        <p:nvGraphicFramePr>
          <p:cNvPr id="19465" name="Object 9"/>
          <p:cNvGraphicFramePr>
            <a:graphicFrameLocks noChangeAspect="1"/>
          </p:cNvGraphicFramePr>
          <p:nvPr/>
        </p:nvGraphicFramePr>
        <p:xfrm>
          <a:off x="3314700" y="2420938"/>
          <a:ext cx="2012950" cy="1150937"/>
        </p:xfrm>
        <a:graphic>
          <a:graphicData uri="http://schemas.openxmlformats.org/presentationml/2006/ole">
            <mc:AlternateContent xmlns:mc="http://schemas.openxmlformats.org/markup-compatibility/2006">
              <mc:Choice xmlns:v="urn:schemas-microsoft-com:vml" Requires="v">
                <p:oleObj spid="_x0000_s19627" name="Rovnica" r:id="rId7" imgW="748975" imgH="431613" progId="Equation.3">
                  <p:embed/>
                </p:oleObj>
              </mc:Choice>
              <mc:Fallback>
                <p:oleObj name="Rovnica" r:id="rId7" imgW="748975" imgH="431613" progId="Equation.3">
                  <p:embed/>
                  <p:pic>
                    <p:nvPicPr>
                      <p:cNvPr id="0" name="Object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14700" y="2420938"/>
                        <a:ext cx="2012950"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6"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a:p>
        </p:txBody>
      </p:sp>
      <p:graphicFrame>
        <p:nvGraphicFramePr>
          <p:cNvPr id="19467" name="Object 11"/>
          <p:cNvGraphicFramePr>
            <a:graphicFrameLocks noChangeAspect="1"/>
          </p:cNvGraphicFramePr>
          <p:nvPr/>
        </p:nvGraphicFramePr>
        <p:xfrm>
          <a:off x="323850" y="3317875"/>
          <a:ext cx="1081088" cy="758825"/>
        </p:xfrm>
        <a:graphic>
          <a:graphicData uri="http://schemas.openxmlformats.org/presentationml/2006/ole">
            <mc:AlternateContent xmlns:mc="http://schemas.openxmlformats.org/markup-compatibility/2006">
              <mc:Choice xmlns:v="urn:schemas-microsoft-com:vml" Requires="v">
                <p:oleObj spid="_x0000_s19628" name="Rovnica" r:id="rId9" imgW="253670" imgH="177569" progId="Equation.3">
                  <p:embed/>
                </p:oleObj>
              </mc:Choice>
              <mc:Fallback>
                <p:oleObj name="Rovnica" r:id="rId9" imgW="253670" imgH="177569" progId="Equation.3">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3850" y="3317875"/>
                        <a:ext cx="1081088"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68" name="Object 12"/>
          <p:cNvGraphicFramePr>
            <a:graphicFrameLocks noChangeAspect="1"/>
          </p:cNvGraphicFramePr>
          <p:nvPr/>
        </p:nvGraphicFramePr>
        <p:xfrm>
          <a:off x="468313" y="4783138"/>
          <a:ext cx="731837" cy="877887"/>
        </p:xfrm>
        <a:graphic>
          <a:graphicData uri="http://schemas.openxmlformats.org/presentationml/2006/ole">
            <mc:AlternateContent xmlns:mc="http://schemas.openxmlformats.org/markup-compatibility/2006">
              <mc:Choice xmlns:v="urn:schemas-microsoft-com:vml" Requires="v">
                <p:oleObj spid="_x0000_s19629" name="Rovnica" r:id="rId11" imgW="190500" imgH="228600" progId="Equation.3">
                  <p:embed/>
                </p:oleObj>
              </mc:Choice>
              <mc:Fallback>
                <p:oleObj name="Rovnica" r:id="rId11" imgW="190500" imgH="228600" progId="Equation.3">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8313" y="4783138"/>
                        <a:ext cx="731837" cy="877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69" name="Rectangle 13"/>
          <p:cNvSpPr>
            <a:spLocks noChangeArrowheads="1"/>
          </p:cNvSpPr>
          <p:nvPr/>
        </p:nvSpPr>
        <p:spPr bwMode="auto">
          <a:xfrm>
            <a:off x="539750" y="5057775"/>
            <a:ext cx="8097838"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eaLnBrk="1" hangingPunct="1">
              <a:spcBef>
                <a:spcPct val="0"/>
              </a:spcBef>
              <a:buFontTx/>
              <a:buNone/>
            </a:pPr>
            <a:r>
              <a:rPr lang="cs-CZ" altLang="sk-SK" sz="2800">
                <a:solidFill>
                  <a:srgbClr val="4E667C"/>
                </a:solidFill>
                <a:latin typeface="Tahoma" pitchFamily="34" charset="0"/>
              </a:rPr>
              <a:t>      </a:t>
            </a:r>
            <a:r>
              <a:rPr lang="cs-CZ" altLang="sk-SK" sz="2800">
                <a:latin typeface="Tahoma" pitchFamily="34" charset="0"/>
              </a:rPr>
              <a:t>- celková neistota v dôsledku súhrnného </a:t>
            </a:r>
          </a:p>
          <a:p>
            <a:pPr algn="just" eaLnBrk="1" hangingPunct="1">
              <a:spcBef>
                <a:spcPct val="0"/>
              </a:spcBef>
              <a:buFontTx/>
              <a:buNone/>
            </a:pPr>
            <a:r>
              <a:rPr lang="cs-CZ" altLang="sk-SK" sz="2800">
                <a:latin typeface="Tahoma" pitchFamily="34" charset="0"/>
              </a:rPr>
              <a:t>pôsobenia náhodných vplyvov</a:t>
            </a:r>
            <a:r>
              <a:rPr lang="en-US" altLang="sk-SK" sz="2800">
                <a:latin typeface="Tahoma" pitchFamily="34" charset="0"/>
              </a:rPr>
              <a:t> </a:t>
            </a:r>
            <a:r>
              <a:rPr lang="cs-CZ" altLang="sk-SK" sz="2800">
                <a:latin typeface="Tahoma" pitchFamily="34" charset="0"/>
              </a:rPr>
              <a:t> a predstavuje </a:t>
            </a:r>
          </a:p>
          <a:p>
            <a:pPr algn="just" eaLnBrk="1" hangingPunct="1">
              <a:spcBef>
                <a:spcPct val="0"/>
              </a:spcBef>
              <a:buFontTx/>
              <a:buNone/>
            </a:pPr>
            <a:r>
              <a:rPr lang="cs-CZ" altLang="sk-SK" sz="2800">
                <a:latin typeface="Tahoma" pitchFamily="34" charset="0"/>
              </a:rPr>
              <a:t>rozptyl</a:t>
            </a:r>
            <a:r>
              <a:rPr lang="en-US" altLang="sk-SK" sz="2800">
                <a:latin typeface="Tahoma" pitchFamily="34" charset="0"/>
              </a:rPr>
              <a:t> </a:t>
            </a:r>
            <a:r>
              <a:rPr lang="cs-CZ" altLang="sk-SK" sz="2800">
                <a:latin typeface="Tahoma" pitchFamily="34" charset="0"/>
              </a:rPr>
              <a:t> hodnôt meranej veličiny </a:t>
            </a:r>
            <a:r>
              <a:rPr lang="cs-CZ" altLang="sk-SK" sz="2800" i="1">
                <a:latin typeface="Tahoma" pitchFamily="34" charset="0"/>
              </a:rPr>
              <a:t>X</a:t>
            </a:r>
            <a:r>
              <a:rPr lang="cs-CZ" altLang="sk-SK" sz="2800">
                <a:latin typeface="Tahoma" pitchFamily="34" charset="0"/>
              </a:rPr>
              <a:t> vyskytujúci</a:t>
            </a:r>
          </a:p>
          <a:p>
            <a:pPr algn="just" eaLnBrk="1" hangingPunct="1">
              <a:spcBef>
                <a:spcPct val="0"/>
              </a:spcBef>
              <a:buFontTx/>
              <a:buNone/>
            </a:pPr>
            <a:r>
              <a:rPr lang="cs-CZ" altLang="sk-SK" sz="2800">
                <a:latin typeface="Tahoma" pitchFamily="34" charset="0"/>
              </a:rPr>
              <a:t>sa pri jej meraní</a:t>
            </a:r>
            <a:r>
              <a:rPr lang="en-US" altLang="sk-SK" sz="2800">
                <a:latin typeface="Tahoma" pitchFamily="34" charset="0"/>
              </a:rPr>
              <a:t>.</a:t>
            </a:r>
            <a:r>
              <a:rPr lang="cs-CZ" altLang="sk-SK" sz="2800">
                <a:solidFill>
                  <a:srgbClr val="4E667C"/>
                </a:solidFill>
                <a:latin typeface="Tahoma" pitchFamily="34" charset="0"/>
              </a:rPr>
              <a:t> </a:t>
            </a:r>
            <a:r>
              <a:rPr lang="en-US" altLang="sk-SK" sz="2800">
                <a:solidFill>
                  <a:srgbClr val="4E667C"/>
                </a:solidFill>
                <a:latin typeface="Tahoma" pitchFamily="34" charset="0"/>
              </a:rPr>
              <a:t> </a:t>
            </a:r>
            <a:endParaRPr lang="cs-CZ" altLang="sk-SK" sz="2800">
              <a:solidFill>
                <a:srgbClr val="4E667C"/>
              </a:solidFill>
              <a:latin typeface="Tahoma"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noRot="1" noChangeAspect="1" noMove="1" noResize="1" noEditPoints="1" noAdjustHandles="1" noChangeArrowheads="1" noChangeShapeType="1" noTextEdit="1"/>
          </p:cNvSpPr>
          <p:nvPr>
            <p:ph idx="1"/>
          </p:nvPr>
        </p:nvSpPr>
        <p:spPr>
          <a:xfrm>
            <a:off x="457200" y="188640"/>
            <a:ext cx="8229600" cy="6336704"/>
          </a:xfrm>
          <a:blipFill rotWithShape="1">
            <a:blip r:embed="rId2"/>
            <a:stretch>
              <a:fillRect l="-1111" t="-674"/>
            </a:stretch>
          </a:blipFill>
          <a:extLst/>
        </p:spPr>
        <p:txBody>
          <a:bodyPr/>
          <a:lstStyle/>
          <a:p>
            <a:pPr>
              <a:defRPr/>
            </a:pPr>
            <a:r>
              <a:rPr lang="sk-SK">
                <a:noFill/>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sk-SK" altLang="sk-SK" sz="2800" b="1" smtClean="0">
                <a:latin typeface="Tahoma" pitchFamily="34" charset="0"/>
                <a:cs typeface="Tahoma" pitchFamily="34" charset="0"/>
              </a:rPr>
              <a:t>Príklad zápisu výsledku merania</a:t>
            </a:r>
            <a:br>
              <a:rPr lang="sk-SK" altLang="sk-SK" sz="2800" b="1" smtClean="0">
                <a:latin typeface="Tahoma" pitchFamily="34" charset="0"/>
                <a:cs typeface="Tahoma" pitchFamily="34" charset="0"/>
              </a:rPr>
            </a:br>
            <a:r>
              <a:rPr lang="sk-SK" altLang="sk-SK" sz="2800" smtClean="0">
                <a:latin typeface="Tahoma" pitchFamily="34" charset="0"/>
                <a:cs typeface="Tahoma" pitchFamily="34" charset="0"/>
              </a:rPr>
              <a:t>pomocou rozšírenej neistoty  </a:t>
            </a:r>
            <a:r>
              <a:rPr lang="sk-SK" altLang="sk-SK" sz="2800" i="1" smtClean="0">
                <a:latin typeface="Tahoma" pitchFamily="34" charset="0"/>
                <a:cs typeface="Tahoma" pitchFamily="34" charset="0"/>
              </a:rPr>
              <a:t>U</a:t>
            </a:r>
          </a:p>
        </p:txBody>
      </p:sp>
      <p:sp>
        <p:nvSpPr>
          <p:cNvPr id="21507"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a:p>
        </p:txBody>
      </p:sp>
      <p:sp>
        <p:nvSpPr>
          <p:cNvPr id="21508"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a:p>
        </p:txBody>
      </p:sp>
      <p:graphicFrame>
        <p:nvGraphicFramePr>
          <p:cNvPr id="21509" name="Objekt 6"/>
          <p:cNvGraphicFramePr>
            <a:graphicFrameLocks noChangeAspect="1"/>
          </p:cNvGraphicFramePr>
          <p:nvPr/>
        </p:nvGraphicFramePr>
        <p:xfrm>
          <a:off x="1716088" y="3644900"/>
          <a:ext cx="5713412" cy="698500"/>
        </p:xfrm>
        <a:graphic>
          <a:graphicData uri="http://schemas.openxmlformats.org/presentationml/2006/ole">
            <mc:AlternateContent xmlns:mc="http://schemas.openxmlformats.org/markup-compatibility/2006">
              <mc:Choice xmlns:v="urn:schemas-microsoft-com:vml" Requires="v">
                <p:oleObj spid="_x0000_s21611" name="Rovnica" r:id="rId3" imgW="1764534" imgH="215806" progId="Equation.3">
                  <p:embed/>
                </p:oleObj>
              </mc:Choice>
              <mc:Fallback>
                <p:oleObj name="Rovnica" r:id="rId3" imgW="1764534" imgH="215806" progId="Equation.3">
                  <p:embed/>
                  <p:pic>
                    <p:nvPicPr>
                      <p:cNvPr id="0" name="Objek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6088" y="3644900"/>
                        <a:ext cx="5713412" cy="69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0" name="Obdĺžnik 7"/>
          <p:cNvSpPr>
            <a:spLocks noChangeArrowheads="1"/>
          </p:cNvSpPr>
          <p:nvPr/>
        </p:nvSpPr>
        <p:spPr bwMode="auto">
          <a:xfrm>
            <a:off x="611188" y="3213100"/>
            <a:ext cx="50403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sk-SK" sz="1800"/>
              <a:t>Príklad zápisu výsledku merania hmotnosti </a:t>
            </a:r>
            <a:endParaRPr lang="sk-SK" altLang="sk-SK" sz="1800"/>
          </a:p>
        </p:txBody>
      </p:sp>
      <p:sp>
        <p:nvSpPr>
          <p:cNvPr id="21511"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a:p>
        </p:txBody>
      </p:sp>
      <p:graphicFrame>
        <p:nvGraphicFramePr>
          <p:cNvPr id="21512" name="Objekt 2"/>
          <p:cNvGraphicFramePr>
            <a:graphicFrameLocks noChangeAspect="1"/>
          </p:cNvGraphicFramePr>
          <p:nvPr/>
        </p:nvGraphicFramePr>
        <p:xfrm>
          <a:off x="1835150" y="2420938"/>
          <a:ext cx="2520950" cy="792162"/>
        </p:xfrm>
        <a:graphic>
          <a:graphicData uri="http://schemas.openxmlformats.org/presentationml/2006/ole">
            <mc:AlternateContent xmlns:mc="http://schemas.openxmlformats.org/markup-compatibility/2006">
              <mc:Choice xmlns:v="urn:schemas-microsoft-com:vml" Requires="v">
                <p:oleObj spid="_x0000_s21612" name="Rovnica" r:id="rId5" imgW="812447" imgH="253890" progId="Equation.3">
                  <p:embed/>
                </p:oleObj>
              </mc:Choice>
              <mc:Fallback>
                <p:oleObj name="Rovnica" r:id="rId5" imgW="812447" imgH="253890" progId="Equation.3">
                  <p:embed/>
                  <p:pic>
                    <p:nvPicPr>
                      <p:cNvPr id="0" name="Objekt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35150" y="2420938"/>
                        <a:ext cx="252095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513"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a:p>
        </p:txBody>
      </p:sp>
      <p:sp>
        <p:nvSpPr>
          <p:cNvPr id="21514" name="Obdĺžnik 5"/>
          <p:cNvSpPr>
            <a:spLocks noChangeArrowheads="1"/>
          </p:cNvSpPr>
          <p:nvPr/>
        </p:nvSpPr>
        <p:spPr bwMode="auto">
          <a:xfrm>
            <a:off x="468313" y="1773238"/>
            <a:ext cx="77882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cs-CZ" altLang="sk-SK" sz="1800"/>
              <a:t>Všeobecne pre výsledok merania po korekcii systematických vplyvov  platí:</a:t>
            </a:r>
            <a:endParaRPr lang="sk-SK" altLang="sk-SK" sz="1800"/>
          </a:p>
        </p:txBody>
      </p:sp>
      <p:sp>
        <p:nvSpPr>
          <p:cNvPr id="21515" name="Obdĺžnik 6"/>
          <p:cNvSpPr>
            <a:spLocks noChangeArrowheads="1"/>
          </p:cNvSpPr>
          <p:nvPr/>
        </p:nvSpPr>
        <p:spPr bwMode="auto">
          <a:xfrm>
            <a:off x="611188" y="4581525"/>
            <a:ext cx="79930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pl-PL" altLang="sk-SK" sz="1800"/>
              <a:t>pričom neistota </a:t>
            </a:r>
            <a:r>
              <a:rPr lang="pl-PL" altLang="sk-SK" sz="1800" i="1"/>
              <a:t>U </a:t>
            </a:r>
            <a:r>
              <a:rPr lang="pl-PL" altLang="sk-SK" sz="1800"/>
              <a:t>sa určila z kombinovanej </a:t>
            </a:r>
            <a:r>
              <a:rPr lang="sk-SK" altLang="sk-SK" sz="1800"/>
              <a:t>štandardnej neistoty </a:t>
            </a:r>
          </a:p>
          <a:p>
            <a:pPr eaLnBrk="1" hangingPunct="1">
              <a:spcBef>
                <a:spcPct val="0"/>
              </a:spcBef>
              <a:buFontTx/>
              <a:buNone/>
            </a:pPr>
            <a:r>
              <a:rPr lang="sk-SK" altLang="sk-SK" sz="1800"/>
              <a:t>     = 35 mg a koeficientu pokrytia </a:t>
            </a:r>
            <a:r>
              <a:rPr lang="sk-SK" altLang="sk-SK" sz="1800" i="1"/>
              <a:t>k </a:t>
            </a:r>
            <a:r>
              <a:rPr lang="sk-SK" altLang="sk-SK" sz="1800"/>
              <a:t>= 2,6.</a:t>
            </a:r>
          </a:p>
        </p:txBody>
      </p:sp>
      <p:sp>
        <p:nvSpPr>
          <p:cNvPr id="2151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sk-SK" altLang="sk-SK" sz="1800"/>
          </a:p>
        </p:txBody>
      </p:sp>
      <p:graphicFrame>
        <p:nvGraphicFramePr>
          <p:cNvPr id="21517" name="Objekt 8"/>
          <p:cNvGraphicFramePr>
            <a:graphicFrameLocks noChangeAspect="1"/>
          </p:cNvGraphicFramePr>
          <p:nvPr/>
        </p:nvGraphicFramePr>
        <p:xfrm>
          <a:off x="684213" y="4818063"/>
          <a:ext cx="287337" cy="411162"/>
        </p:xfrm>
        <a:graphic>
          <a:graphicData uri="http://schemas.openxmlformats.org/presentationml/2006/ole">
            <mc:AlternateContent xmlns:mc="http://schemas.openxmlformats.org/markup-compatibility/2006">
              <mc:Choice xmlns:v="urn:schemas-microsoft-com:vml" Requires="v">
                <p:oleObj spid="_x0000_s21613" name="Rovnica" r:id="rId7" imgW="165028" imgH="228501" progId="Equation.3">
                  <p:embed/>
                </p:oleObj>
              </mc:Choice>
              <mc:Fallback>
                <p:oleObj name="Rovnica" r:id="rId7" imgW="165028" imgH="228501" progId="Equation.3">
                  <p:embed/>
                  <p:pic>
                    <p:nvPicPr>
                      <p:cNvPr id="0" name="Objekt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213" y="4818063"/>
                        <a:ext cx="287337"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57200" y="260350"/>
            <a:ext cx="8229600" cy="5865813"/>
          </a:xfrm>
        </p:spPr>
        <p:txBody>
          <a:bodyPr/>
          <a:lstStyle/>
          <a:p>
            <a:pPr marL="0" indent="0" eaLnBrk="1" hangingPunct="1">
              <a:buFontTx/>
              <a:buNone/>
            </a:pPr>
            <a:r>
              <a:rPr lang="cs-CZ" altLang="sk-SK" sz="2800" b="1" smtClean="0"/>
              <a:t>Precíznosť merania</a:t>
            </a:r>
          </a:p>
          <a:p>
            <a:pPr marL="0" indent="0" algn="just" eaLnBrk="1" hangingPunct="1">
              <a:buFontTx/>
              <a:buNone/>
            </a:pPr>
            <a:r>
              <a:rPr lang="cs-CZ" altLang="sk-SK" sz="2800" smtClean="0"/>
              <a:t>tesnosť zhody medzi indikáciami alebo nameranými hodnotami veličiny získanými z opakovaných meraní na tých istých  alebo podobných objektoch za špecifikovaných podmienkách.</a:t>
            </a:r>
          </a:p>
          <a:p>
            <a:pPr marL="0" indent="0" eaLnBrk="1" hangingPunct="1">
              <a:buFontTx/>
              <a:buNone/>
            </a:pPr>
            <a:endParaRPr lang="cs-CZ" altLang="sk-SK" sz="2800" smtClean="0"/>
          </a:p>
          <a:p>
            <a:pPr marL="0" indent="0" algn="just" eaLnBrk="1" hangingPunct="1">
              <a:buFontTx/>
              <a:buNone/>
            </a:pPr>
            <a:r>
              <a:rPr lang="cs-CZ" altLang="sk-SK" sz="2400" smtClean="0"/>
              <a:t>Precíznosť merania je obvykle vyjadrená číselne mierami nepresnosti, ako napr. smerodajnou odchýlkou, rozptylom alebo variačným koeficientom za špecifikovaných podmienok merania.</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body" idx="1"/>
          </p:nvPr>
        </p:nvSpPr>
        <p:spPr>
          <a:xfrm>
            <a:off x="457200" y="260350"/>
            <a:ext cx="8229600" cy="5865813"/>
          </a:xfrm>
        </p:spPr>
        <p:txBody>
          <a:bodyPr/>
          <a:lstStyle/>
          <a:p>
            <a:pPr marL="0" indent="0" eaLnBrk="1" hangingPunct="1">
              <a:lnSpc>
                <a:spcPct val="90000"/>
              </a:lnSpc>
              <a:buFontTx/>
              <a:buNone/>
            </a:pPr>
            <a:r>
              <a:rPr lang="cs-CZ" altLang="sk-SK" sz="2800" b="1" smtClean="0"/>
              <a:t>Presnosť merania</a:t>
            </a:r>
          </a:p>
          <a:p>
            <a:pPr marL="0" indent="0" eaLnBrk="1" hangingPunct="1">
              <a:lnSpc>
                <a:spcPct val="90000"/>
              </a:lnSpc>
              <a:buFontTx/>
              <a:buNone/>
            </a:pPr>
            <a:r>
              <a:rPr lang="cs-CZ" altLang="sk-SK" sz="2800" smtClean="0"/>
              <a:t>tesnosť zhody medzi nameranou hodnotou veličiny</a:t>
            </a:r>
          </a:p>
          <a:p>
            <a:pPr marL="0" indent="0" eaLnBrk="1" hangingPunct="1">
              <a:lnSpc>
                <a:spcPct val="90000"/>
              </a:lnSpc>
              <a:buFontTx/>
              <a:buNone/>
            </a:pPr>
            <a:r>
              <a:rPr lang="cs-CZ" altLang="sk-SK" sz="2800" smtClean="0"/>
              <a:t>a pravou hodnotou veličiny meranej veličiny.</a:t>
            </a:r>
          </a:p>
          <a:p>
            <a:pPr marL="0" indent="0" eaLnBrk="1" hangingPunct="1">
              <a:lnSpc>
                <a:spcPct val="90000"/>
              </a:lnSpc>
              <a:buFontTx/>
              <a:buNone/>
            </a:pPr>
            <a:endParaRPr lang="cs-CZ" altLang="sk-SK" sz="2800" smtClean="0"/>
          </a:p>
          <a:p>
            <a:pPr marL="0" indent="0" eaLnBrk="1" hangingPunct="1">
              <a:lnSpc>
                <a:spcPct val="90000"/>
              </a:lnSpc>
              <a:buFontTx/>
              <a:buNone/>
            </a:pPr>
            <a:r>
              <a:rPr lang="cs-CZ" altLang="sk-SK" sz="2400" smtClean="0"/>
              <a:t>Pojem „presnosť merania“  nie je veličinou a nie je daná číselnou hodnotou veličiny.  </a:t>
            </a:r>
          </a:p>
          <a:p>
            <a:pPr marL="0" indent="0" eaLnBrk="1" hangingPunct="1">
              <a:lnSpc>
                <a:spcPct val="90000"/>
              </a:lnSpc>
              <a:buFontTx/>
              <a:buNone/>
            </a:pPr>
            <a:r>
              <a:rPr lang="cs-CZ" altLang="sk-SK" sz="2400" smtClean="0"/>
              <a:t>Hovorí sa, že meranie je presnejšie, keď poskytuje menšiu chybu merania.</a:t>
            </a:r>
          </a:p>
          <a:p>
            <a:pPr marL="0" indent="0" eaLnBrk="1" hangingPunct="1">
              <a:lnSpc>
                <a:spcPct val="90000"/>
              </a:lnSpc>
              <a:buFontTx/>
              <a:buNone/>
            </a:pPr>
            <a:r>
              <a:rPr lang="cs-CZ" altLang="sk-SK" sz="2400" smtClean="0"/>
              <a:t>Merania je prehlásené za presnejšie, ak ponúka menšiu chybu merania.</a:t>
            </a:r>
            <a:br>
              <a:rPr lang="cs-CZ" altLang="sk-SK" sz="2400" smtClean="0"/>
            </a:br>
            <a:r>
              <a:rPr lang="cs-CZ" altLang="sk-SK" sz="2400" smtClean="0"/>
              <a:t>Termín "presnosť merania" nemá byť používaný pre „správnosť merania" a termín "precíznosť merania" nemá byť používaný pre "presnosť merania", která se avšak vzťahuje k obidvom týmto pojmom.</a:t>
            </a:r>
            <a:br>
              <a:rPr lang="cs-CZ" altLang="sk-SK" sz="2400" smtClean="0"/>
            </a:br>
            <a:endParaRPr lang="cs-CZ" altLang="sk-SK" sz="240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body" sz="half" idx="1"/>
          </p:nvPr>
        </p:nvSpPr>
        <p:spPr>
          <a:xfrm>
            <a:off x="457200" y="260350"/>
            <a:ext cx="8147050" cy="5865813"/>
          </a:xfrm>
        </p:spPr>
        <p:txBody>
          <a:bodyPr/>
          <a:lstStyle/>
          <a:p>
            <a:pPr marL="0" indent="0" eaLnBrk="1" hangingPunct="1">
              <a:buFontTx/>
              <a:buNone/>
            </a:pPr>
            <a:r>
              <a:rPr lang="cs-CZ" altLang="sk-SK" sz="2400" smtClean="0"/>
              <a:t>V lit. sa "accuracy" prekladalo ako "správnost" a definovalo  sa ako „tesnosť“ súhlasu medzi jediným výsledkom merania a dohodnutou referenčnou hodnotou meranej veličiny." </a:t>
            </a:r>
          </a:p>
          <a:p>
            <a:pPr marL="0" indent="0" eaLnBrk="1" hangingPunct="1">
              <a:buFontTx/>
              <a:buNone/>
            </a:pPr>
            <a:r>
              <a:rPr lang="cs-CZ" altLang="sk-SK" sz="2400" smtClean="0"/>
              <a:t>Presnosť kombinuje precíznosť a správnosť, tj. vplyvy náhodných a systematických faktorov.</a:t>
            </a:r>
          </a:p>
        </p:txBody>
      </p:sp>
      <p:graphicFrame>
        <p:nvGraphicFramePr>
          <p:cNvPr id="24579" name="Object 3"/>
          <p:cNvGraphicFramePr>
            <a:graphicFrameLocks noGrp="1" noChangeAspect="1"/>
          </p:cNvGraphicFramePr>
          <p:nvPr>
            <p:ph sz="half" idx="2"/>
          </p:nvPr>
        </p:nvGraphicFramePr>
        <p:xfrm>
          <a:off x="1547813" y="2760663"/>
          <a:ext cx="4895850" cy="4124325"/>
        </p:xfrm>
        <a:graphic>
          <a:graphicData uri="http://schemas.openxmlformats.org/presentationml/2006/ole">
            <mc:AlternateContent xmlns:mc="http://schemas.openxmlformats.org/markup-compatibility/2006">
              <mc:Choice xmlns:v="urn:schemas-microsoft-com:vml" Requires="v">
                <p:oleObj spid="_x0000_s24611" name="CorelDRAW" r:id="rId3" imgW="3325368" imgH="2802941" progId="CorelDRAW.Graphic.13">
                  <p:embed/>
                </p:oleObj>
              </mc:Choice>
              <mc:Fallback>
                <p:oleObj name="CorelDRAW" r:id="rId3" imgW="3325368" imgH="2802941" progId="CorelDRAW.Graphic.1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2760663"/>
                        <a:ext cx="4895850" cy="412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ac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063" y="3213100"/>
            <a:ext cx="2720975"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3" descr="accurat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750" y="0"/>
            <a:ext cx="2952750"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descr="acc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5600" y="3141663"/>
            <a:ext cx="2979738" cy="269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5" descr="acc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4163" y="0"/>
            <a:ext cx="3024187" cy="269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Text Box 6"/>
          <p:cNvSpPr txBox="1">
            <a:spLocks noChangeArrowheads="1"/>
          </p:cNvSpPr>
          <p:nvPr/>
        </p:nvSpPr>
        <p:spPr bwMode="auto">
          <a:xfrm>
            <a:off x="4427538" y="2708275"/>
            <a:ext cx="44640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sk-SK" altLang="sk-SK" sz="2400" b="1"/>
              <a:t>PRESNE ALE NIE PRECÍZNE</a:t>
            </a:r>
            <a:endParaRPr lang="cs-CZ" altLang="sk-SK" sz="2400" b="1"/>
          </a:p>
        </p:txBody>
      </p:sp>
      <p:sp>
        <p:nvSpPr>
          <p:cNvPr id="25607" name="Text Box 7"/>
          <p:cNvSpPr txBox="1">
            <a:spLocks noChangeArrowheads="1"/>
          </p:cNvSpPr>
          <p:nvPr/>
        </p:nvSpPr>
        <p:spPr bwMode="auto">
          <a:xfrm>
            <a:off x="0" y="6021388"/>
            <a:ext cx="4067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sk-SK" altLang="sk-SK" sz="2400" b="1"/>
              <a:t>PRECÍZNE A NIE PRESNE </a:t>
            </a:r>
            <a:endParaRPr lang="cs-CZ" altLang="sk-SK" sz="2400" b="1"/>
          </a:p>
        </p:txBody>
      </p:sp>
      <p:sp>
        <p:nvSpPr>
          <p:cNvPr id="25608" name="Text Box 8"/>
          <p:cNvSpPr txBox="1">
            <a:spLocks noChangeArrowheads="1"/>
          </p:cNvSpPr>
          <p:nvPr/>
        </p:nvSpPr>
        <p:spPr bwMode="auto">
          <a:xfrm>
            <a:off x="4535488" y="6021388"/>
            <a:ext cx="46085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sk-SK" altLang="sk-SK" sz="2400" b="1"/>
              <a:t>NIE PRESNE A NIE PRECÍZNE</a:t>
            </a:r>
            <a:endParaRPr lang="cs-CZ" altLang="sk-SK" sz="2400" b="1"/>
          </a:p>
        </p:txBody>
      </p:sp>
      <p:sp>
        <p:nvSpPr>
          <p:cNvPr id="25609" name="Text Box 9"/>
          <p:cNvSpPr txBox="1">
            <a:spLocks noChangeArrowheads="1"/>
          </p:cNvSpPr>
          <p:nvPr/>
        </p:nvSpPr>
        <p:spPr bwMode="auto">
          <a:xfrm>
            <a:off x="539750" y="2708275"/>
            <a:ext cx="38163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sk-SK" altLang="sk-SK" sz="2400" b="1"/>
              <a:t>PRESNE A PRECÍZNE</a:t>
            </a:r>
            <a:endParaRPr lang="cs-CZ" altLang="sk-SK" sz="2400" b="1"/>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body" idx="1"/>
          </p:nvPr>
        </p:nvSpPr>
        <p:spPr>
          <a:xfrm>
            <a:off x="457200" y="260350"/>
            <a:ext cx="8229600" cy="6337300"/>
          </a:xfrm>
        </p:spPr>
        <p:txBody>
          <a:bodyPr/>
          <a:lstStyle/>
          <a:p>
            <a:pPr marL="0" indent="0" algn="just" eaLnBrk="1" hangingPunct="1">
              <a:buFontTx/>
              <a:buNone/>
            </a:pPr>
            <a:r>
              <a:rPr lang="cs-CZ" altLang="sk-SK" sz="2800" b="1" smtClean="0"/>
              <a:t>Správnosť (pravdivosť) merania</a:t>
            </a:r>
          </a:p>
          <a:p>
            <a:pPr marL="0" indent="0" eaLnBrk="1" hangingPunct="1">
              <a:buFontTx/>
              <a:buNone/>
            </a:pPr>
            <a:r>
              <a:rPr lang="cs-CZ" altLang="sk-SK" sz="2800" smtClean="0"/>
              <a:t>tesnosť zhody medzi priemerom nekonečného počtu opakovaných nameraných hodnôt veličiny a referenčnou hodnotou veličiny. </a:t>
            </a:r>
          </a:p>
          <a:p>
            <a:pPr marL="0" indent="0" eaLnBrk="1" hangingPunct="1">
              <a:buFontTx/>
              <a:buNone/>
            </a:pPr>
            <a:r>
              <a:rPr lang="cs-CZ" altLang="sk-SK" smtClean="0"/>
              <a:t/>
            </a:r>
            <a:br>
              <a:rPr lang="cs-CZ" altLang="sk-SK" smtClean="0"/>
            </a:br>
            <a:r>
              <a:rPr lang="cs-CZ" altLang="sk-SK" sz="2400" smtClean="0"/>
              <a:t>Správnosť merania nie je veličina a teda nemôže byť vyjadrená číselne. Miery pre tesnosť zhody sú uvedené v ISO 5725.</a:t>
            </a:r>
            <a:br>
              <a:rPr lang="cs-CZ" altLang="sk-SK" sz="2400" smtClean="0"/>
            </a:br>
            <a:r>
              <a:rPr lang="cs-CZ" altLang="sk-SK" sz="2400" smtClean="0"/>
              <a:t>Správnosť merania je nepriamo vzťahovaná iba k systematickej chybe merania, ale nie je vzťahovaná k náhodnej chybe merania. </a:t>
            </a:r>
          </a:p>
          <a:p>
            <a:pPr marL="0" indent="0" eaLnBrk="1" hangingPunct="1">
              <a:buFontTx/>
              <a:buNone/>
            </a:pPr>
            <a:r>
              <a:rPr lang="cs-CZ" altLang="sk-SK" sz="2400" smtClean="0"/>
              <a:t>Pojem "presnosť merania"  sa nemá používať pre „správnosť merania" a naopak. Správny výsledok je zaťažený zanedbateľnou systematickou chybou. Mierou správnosti je obvykle vychýlenie (bias</a:t>
            </a:r>
            <a:r>
              <a:rPr lang="cs-CZ" altLang="sk-SK" sz="2400" i="1" smtClean="0"/>
              <a:t>).</a:t>
            </a:r>
            <a:r>
              <a:rPr lang="cs-CZ" altLang="sk-SK" smtClean="0"/>
              <a:t> </a:t>
            </a:r>
          </a:p>
          <a:p>
            <a:pPr marL="0" indent="0" eaLnBrk="1" hangingPunct="1">
              <a:buFontTx/>
              <a:buNone/>
            </a:pPr>
            <a:endParaRPr lang="cs-CZ" altLang="sk-SK"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57200" y="0"/>
            <a:ext cx="8229600" cy="6126163"/>
          </a:xfrm>
        </p:spPr>
        <p:txBody>
          <a:bodyPr>
            <a:normAutofit fontScale="77500" lnSpcReduction="20000"/>
          </a:bodyPr>
          <a:lstStyle/>
          <a:p>
            <a:pPr marL="0" indent="0">
              <a:buNone/>
            </a:pPr>
            <a:endParaRPr lang="sk-SK" sz="3000" b="1" dirty="0" smtClean="0"/>
          </a:p>
          <a:p>
            <a:pPr marL="0" indent="0">
              <a:buNone/>
            </a:pPr>
            <a:r>
              <a:rPr lang="sk-SK" sz="3000" b="1" dirty="0" smtClean="0"/>
              <a:t>Vedci </a:t>
            </a:r>
            <a:r>
              <a:rPr lang="sk-SK" sz="3000" b="1" dirty="0"/>
              <a:t>dokázali existenciu nového typu </a:t>
            </a:r>
            <a:r>
              <a:rPr lang="sk-SK" sz="3000" b="1" dirty="0" err="1"/>
              <a:t>subatómovej</a:t>
            </a:r>
            <a:r>
              <a:rPr lang="sk-SK" sz="3000" b="1" dirty="0"/>
              <a:t> častice, ktorá by mohla osvetliť jednu z kľúčových síl formujúcich náš </a:t>
            </a:r>
            <a:r>
              <a:rPr lang="sk-SK" sz="3000" b="1" dirty="0" smtClean="0"/>
              <a:t>svet. </a:t>
            </a:r>
            <a:r>
              <a:rPr lang="sk-SK" sz="3000" dirty="0" smtClean="0"/>
              <a:t>Oznámil to  </a:t>
            </a:r>
            <a:r>
              <a:rPr lang="sk-SK" sz="3000" dirty="0"/>
              <a:t>výskumný inštitút CERN so sídlom v Ženeve</a:t>
            </a:r>
            <a:r>
              <a:rPr lang="sk-SK" sz="3000" dirty="0" smtClean="0"/>
              <a:t>. </a:t>
            </a:r>
            <a:r>
              <a:rPr lang="sk-SK" sz="3000" smtClean="0"/>
              <a:t>( v tlači uverejnené 7.7.2017)</a:t>
            </a:r>
            <a:endParaRPr lang="sk-SK" sz="3000" dirty="0" smtClean="0"/>
          </a:p>
          <a:p>
            <a:pPr marL="0" indent="0">
              <a:buNone/>
            </a:pPr>
            <a:r>
              <a:rPr lang="sk-SK" sz="3000" dirty="0" smtClean="0"/>
              <a:t>Častica </a:t>
            </a:r>
            <a:r>
              <a:rPr lang="sk-SK" sz="3000" dirty="0"/>
              <a:t>s označením </a:t>
            </a:r>
            <a:r>
              <a:rPr lang="sk-SK" sz="3000" dirty="0" err="1"/>
              <a:t>Xicc</a:t>
            </a:r>
            <a:r>
              <a:rPr lang="sk-SK" sz="3000" dirty="0"/>
              <a:t>++ bola síce známa v teórii, avšak v praxi sa jej existenciu až dosiaľ nepodarilo dokázať, uviedla agentúra DPA</a:t>
            </a:r>
            <a:r>
              <a:rPr lang="sk-SK" sz="3000" dirty="0" smtClean="0"/>
              <a:t>. </a:t>
            </a:r>
            <a:r>
              <a:rPr lang="sk-SK" sz="3000" dirty="0" err="1" smtClean="0"/>
              <a:t>Detekovaná</a:t>
            </a:r>
            <a:r>
              <a:rPr lang="sk-SK" sz="3000" dirty="0" smtClean="0"/>
              <a:t> </a:t>
            </a:r>
            <a:r>
              <a:rPr lang="sk-SK" sz="3000" dirty="0"/>
              <a:t>bola v rámci experimentu na Veľkom </a:t>
            </a:r>
            <a:r>
              <a:rPr lang="sk-SK" sz="3000" dirty="0" err="1"/>
              <a:t>hadrónovom</a:t>
            </a:r>
            <a:r>
              <a:rPr lang="sk-SK" sz="3000" dirty="0"/>
              <a:t> urýchľovači (LHC).</a:t>
            </a:r>
          </a:p>
          <a:p>
            <a:pPr marL="0" indent="0" algn="just">
              <a:buNone/>
            </a:pPr>
            <a:r>
              <a:rPr lang="sk-SK" sz="3000" dirty="0"/>
              <a:t>"</a:t>
            </a:r>
            <a:r>
              <a:rPr lang="sk-SK" sz="3000" b="1" dirty="0">
                <a:solidFill>
                  <a:srgbClr val="FF0000"/>
                </a:solidFill>
              </a:rPr>
              <a:t>Častica existovala iba 0,0000000000005 sekundy a za tento čas sa pohla o približne jednu </a:t>
            </a:r>
            <a:r>
              <a:rPr lang="sk-SK" sz="3000" b="1" dirty="0" err="1">
                <a:solidFill>
                  <a:srgbClr val="FF0000"/>
                </a:solidFill>
              </a:rPr>
              <a:t>päťdesiatinu</a:t>
            </a:r>
            <a:r>
              <a:rPr lang="sk-SK" sz="3000" b="1" dirty="0">
                <a:solidFill>
                  <a:srgbClr val="FF0000"/>
                </a:solidFill>
              </a:rPr>
              <a:t> až jednu </a:t>
            </a:r>
            <a:r>
              <a:rPr lang="sk-SK" sz="3000" b="1" dirty="0" err="1">
                <a:solidFill>
                  <a:srgbClr val="FF0000"/>
                </a:solidFill>
              </a:rPr>
              <a:t>stomilióntinu</a:t>
            </a:r>
            <a:r>
              <a:rPr lang="sk-SK" sz="3000" b="1" dirty="0">
                <a:solidFill>
                  <a:srgbClr val="FF0000"/>
                </a:solidFill>
              </a:rPr>
              <a:t> metra," </a:t>
            </a:r>
            <a:r>
              <a:rPr lang="sk-SK" sz="3000" dirty="0"/>
              <a:t>povedal vedúci výskumu </a:t>
            </a:r>
            <a:r>
              <a:rPr lang="sk-SK" sz="3000" dirty="0" err="1"/>
              <a:t>CERN-u</a:t>
            </a:r>
            <a:r>
              <a:rPr lang="sk-SK" sz="3000" dirty="0"/>
              <a:t> </a:t>
            </a:r>
            <a:r>
              <a:rPr lang="sk-SK" sz="3000" dirty="0" err="1"/>
              <a:t>Giovanni</a:t>
            </a:r>
            <a:r>
              <a:rPr lang="sk-SK" sz="3000" dirty="0"/>
              <a:t> </a:t>
            </a:r>
            <a:r>
              <a:rPr lang="sk-SK" sz="3000" dirty="0" err="1"/>
              <a:t>Passaleva</a:t>
            </a:r>
            <a:r>
              <a:rPr lang="sk-SK" sz="3000" dirty="0"/>
              <a:t>. Tento objav umožní </a:t>
            </a:r>
            <a:r>
              <a:rPr lang="sk-SK" sz="3000" dirty="0">
                <a:hlinkClick r:id="rId2"/>
              </a:rPr>
              <a:t>fyzikom</a:t>
            </a:r>
            <a:r>
              <a:rPr lang="sk-SK" sz="3000" dirty="0"/>
              <a:t> ďalší výskum teórie popisujúcej silu, ktorá drží pohromade častice v rámci atómov.</a:t>
            </a:r>
          </a:p>
          <a:p>
            <a:pPr marL="0" indent="0" algn="just">
              <a:buNone/>
            </a:pPr>
            <a:r>
              <a:rPr lang="sk-SK" sz="3000" dirty="0"/>
              <a:t>Silná interakcia hmotných objektov je jedna zo štyroch základných síl pôsobiacich vo </a:t>
            </a:r>
            <a:r>
              <a:rPr lang="sk-SK" sz="3000" dirty="0">
                <a:hlinkClick r:id="rId3"/>
              </a:rPr>
              <a:t>vesmíre</a:t>
            </a:r>
            <a:r>
              <a:rPr lang="sk-SK" sz="3000" dirty="0"/>
              <a:t> - popri slabej interakcii hmotných objektov, elektromagnetizme a gravitácii.</a:t>
            </a:r>
          </a:p>
          <a:p>
            <a:pPr marL="0" indent="0" algn="just">
              <a:buNone/>
            </a:pPr>
            <a:r>
              <a:rPr lang="sk-SK" sz="2600" dirty="0"/>
              <a:t/>
            </a:r>
            <a:br>
              <a:rPr lang="sk-SK" sz="2600" dirty="0"/>
            </a:br>
            <a:endParaRPr lang="sk-SK" sz="2600" dirty="0"/>
          </a:p>
          <a:p>
            <a:endParaRPr lang="sk-SK" sz="2600" dirty="0"/>
          </a:p>
        </p:txBody>
      </p:sp>
    </p:spTree>
    <p:extLst>
      <p:ext uri="{BB962C8B-B14F-4D97-AF65-F5344CB8AC3E}">
        <p14:creationId xmlns:p14="http://schemas.microsoft.com/office/powerpoint/2010/main" val="12523715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Grp="1" noChangeAspect="1"/>
          </p:cNvGraphicFramePr>
          <p:nvPr>
            <p:ph/>
          </p:nvPr>
        </p:nvGraphicFramePr>
        <p:xfrm>
          <a:off x="539750" y="519113"/>
          <a:ext cx="7704138" cy="5124450"/>
        </p:xfrm>
        <a:graphic>
          <a:graphicData uri="http://schemas.openxmlformats.org/presentationml/2006/ole">
            <mc:AlternateContent xmlns:mc="http://schemas.openxmlformats.org/markup-compatibility/2006">
              <mc:Choice xmlns:v="urn:schemas-microsoft-com:vml" Requires="v">
                <p:oleObj spid="_x0000_s27682" name="CorelDRAW" r:id="rId3" imgW="4357421" imgH="2898648" progId="CorelDRAW.Graphic.13">
                  <p:embed/>
                </p:oleObj>
              </mc:Choice>
              <mc:Fallback>
                <p:oleObj name="CorelDRAW" r:id="rId3" imgW="4357421" imgH="2898648" progId="CorelDRAW.Graphic.1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50" y="519113"/>
                        <a:ext cx="7704138" cy="512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706437"/>
          </a:xfrm>
        </p:spPr>
        <p:txBody>
          <a:bodyPr/>
          <a:lstStyle/>
          <a:p>
            <a:pPr eaLnBrk="1" hangingPunct="1"/>
            <a:r>
              <a:rPr lang="sk-SK" altLang="sk-SK" sz="2400" b="1" smtClean="0"/>
              <a:t>HIST</a:t>
            </a:r>
            <a:r>
              <a:rPr lang="en-US" altLang="sk-SK" sz="2400" b="1" smtClean="0">
                <a:cs typeface="Arial" charset="0"/>
              </a:rPr>
              <a:t>Ó</a:t>
            </a:r>
            <a:r>
              <a:rPr lang="sk-SK" altLang="sk-SK" sz="2400" b="1" smtClean="0"/>
              <a:t>RIA  MERANIA</a:t>
            </a:r>
            <a:endParaRPr lang="cs-CZ" altLang="sk-SK" sz="2400" b="1" smtClean="0"/>
          </a:p>
        </p:txBody>
      </p:sp>
      <p:sp>
        <p:nvSpPr>
          <p:cNvPr id="4099" name="Rectangle 3"/>
          <p:cNvSpPr>
            <a:spLocks noGrp="1" noChangeArrowheads="1"/>
          </p:cNvSpPr>
          <p:nvPr>
            <p:ph type="body" idx="1"/>
          </p:nvPr>
        </p:nvSpPr>
        <p:spPr>
          <a:xfrm>
            <a:off x="457200" y="908050"/>
            <a:ext cx="8229600" cy="5218113"/>
          </a:xfrm>
        </p:spPr>
        <p:txBody>
          <a:bodyPr/>
          <a:lstStyle/>
          <a:p>
            <a:pPr marL="0" indent="0" algn="just" eaLnBrk="1" hangingPunct="1">
              <a:lnSpc>
                <a:spcPct val="90000"/>
              </a:lnSpc>
              <a:buFontTx/>
              <a:buNone/>
            </a:pPr>
            <a:r>
              <a:rPr lang="cs-CZ" altLang="sk-SK" sz="2400" smtClean="0"/>
              <a:t>Ak sa pozrieme na počiatky merania rozmerov, napr. egyptské pyramídy boli postavené za použitia lakťa (vzdialenosť od faraónovho lakťa po prsty) ako jednotky merania.</a:t>
            </a:r>
          </a:p>
          <a:p>
            <a:pPr marL="0" indent="0" algn="just" eaLnBrk="1" hangingPunct="1">
              <a:lnSpc>
                <a:spcPct val="90000"/>
              </a:lnSpc>
              <a:buFontTx/>
              <a:buNone/>
            </a:pPr>
            <a:r>
              <a:rPr lang="cs-CZ" altLang="sk-SK" sz="2400" smtClean="0"/>
              <a:t>Aká musela byť presná Noemova archa, ak bola údajne postavená kvôli hroziacemu nepriaznivému počasiu.</a:t>
            </a:r>
          </a:p>
          <a:p>
            <a:pPr marL="0" indent="0" algn="just" eaLnBrk="1" hangingPunct="1">
              <a:lnSpc>
                <a:spcPct val="90000"/>
              </a:lnSpc>
              <a:buFontTx/>
              <a:buNone/>
            </a:pPr>
            <a:endParaRPr lang="cs-CZ" altLang="sk-SK" sz="2400" smtClean="0"/>
          </a:p>
          <a:p>
            <a:pPr marL="0" indent="0" algn="just" eaLnBrk="1" hangingPunct="1">
              <a:lnSpc>
                <a:spcPct val="90000"/>
              </a:lnSpc>
              <a:buFontTx/>
              <a:buNone/>
            </a:pPr>
            <a:r>
              <a:rPr lang="cs-CZ" altLang="sk-SK" sz="2400" smtClean="0"/>
              <a:t>V počiatkoch civilizácie praktické meranie boli spočiatku pre vlastné účely tak, aby ľudia vedeli, kde ležia ich hranice územia a neskôr pre účely výberu daní, keď panovník žiadal dávky v pomere k obhospodarovanej pôde. Meranie využívalo sieť trojuholníkov zloženú z tyče a reťazí. Neskôr dochádza k vylepšeniu merania pomocu metra a teodolitov a postupne k používaniu elektronických diaľkomerov.</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a:xfrm>
            <a:off x="457200" y="260350"/>
            <a:ext cx="8229600" cy="6337300"/>
          </a:xfrm>
        </p:spPr>
        <p:txBody>
          <a:bodyPr/>
          <a:lstStyle/>
          <a:p>
            <a:pPr marL="0" indent="0" algn="just" eaLnBrk="1" hangingPunct="1">
              <a:lnSpc>
                <a:spcPct val="90000"/>
              </a:lnSpc>
              <a:buFontTx/>
              <a:buNone/>
            </a:pPr>
            <a:r>
              <a:rPr lang="cs-CZ" altLang="sk-SK" sz="2400" smtClean="0"/>
              <a:t>Výmenný obchod tovarov priniesol so sebou potrebu "mier a váh" t.j. noriem pre meranie objemu a dĺžky, aby sa zabezpečila platba zlatom alebo mincami za súdok piva alebo súkno látky.</a:t>
            </a:r>
          </a:p>
          <a:p>
            <a:pPr marL="0" indent="0" algn="just" eaLnBrk="1" hangingPunct="1">
              <a:lnSpc>
                <a:spcPct val="90000"/>
              </a:lnSpc>
              <a:buFontTx/>
              <a:buNone/>
            </a:pPr>
            <a:r>
              <a:rPr lang="cs-CZ" altLang="sk-SK" sz="2400" smtClean="0"/>
              <a:t>Veľa úsilia sa venovalo počas posledných niekoľkých sto rokov výrobe zbraní. V stredoveku boli rôzne katapulty a baranidlá vyrábané ručne z tesárskych prvkov a postupne sa započalo používať na výrobu tvárne železo. </a:t>
            </a:r>
          </a:p>
          <a:p>
            <a:pPr marL="0" indent="0" algn="just" eaLnBrk="1" hangingPunct="1">
              <a:lnSpc>
                <a:spcPct val="90000"/>
              </a:lnSpc>
              <a:buFontTx/>
              <a:buNone/>
            </a:pPr>
            <a:r>
              <a:rPr lang="cs-CZ" altLang="sk-SK" sz="2400" smtClean="0"/>
              <a:t>Ale s príchodom strelného prachu sa v Európe začal nový priemysel a to výroba zbraní.</a:t>
            </a:r>
          </a:p>
          <a:p>
            <a:pPr marL="0" indent="0" algn="just" eaLnBrk="1" hangingPunct="1">
              <a:lnSpc>
                <a:spcPct val="90000"/>
              </a:lnSpc>
              <a:buFontTx/>
              <a:buNone/>
            </a:pPr>
            <a:r>
              <a:rPr lang="cs-CZ" altLang="sk-SK" sz="2400" smtClean="0"/>
              <a:t>Základný proces odlievania hlavne dela a točne bol utajovaný, aby jedna zo strán získala výhodu. V priebehu rokov boli postupne realizované strelné zbrane, ručné delo, mechanizmy muškiet, systém uzamykania zbraní a brzdiaci mechanizmus kolies. Všetky tieto zbrane boli vyrobené ručne zručnými remeselníkmi. Ak sa niečo poškodilo museli sa vrátiť k výrobcovi a opraviť.</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a:xfrm>
            <a:off x="457200" y="188913"/>
            <a:ext cx="8229600" cy="6669087"/>
          </a:xfrm>
        </p:spPr>
        <p:txBody>
          <a:bodyPr/>
          <a:lstStyle/>
          <a:p>
            <a:pPr marL="261938" indent="-261938" eaLnBrk="1" hangingPunct="1">
              <a:lnSpc>
                <a:spcPct val="80000"/>
              </a:lnSpc>
              <a:spcBef>
                <a:spcPct val="55000"/>
              </a:spcBef>
              <a:buFontTx/>
              <a:buNone/>
            </a:pPr>
            <a:r>
              <a:rPr lang="cs-CZ" altLang="sk-SK" sz="2000" smtClean="0"/>
              <a:t>Medzi novodobých priekopníkov v oblasti presnosti patrili:</a:t>
            </a:r>
          </a:p>
          <a:p>
            <a:pPr marL="261938" indent="-261938" eaLnBrk="1" hangingPunct="1">
              <a:lnSpc>
                <a:spcPct val="80000"/>
              </a:lnSpc>
              <a:spcBef>
                <a:spcPct val="55000"/>
              </a:spcBef>
              <a:buFontTx/>
              <a:buNone/>
            </a:pPr>
            <a:endParaRPr lang="cs-CZ" altLang="sk-SK" sz="2000" smtClean="0"/>
          </a:p>
          <a:p>
            <a:pPr marL="261938" indent="-261938" eaLnBrk="1" hangingPunct="1">
              <a:lnSpc>
                <a:spcPct val="80000"/>
              </a:lnSpc>
              <a:spcBef>
                <a:spcPct val="55000"/>
              </a:spcBef>
            </a:pPr>
            <a:r>
              <a:rPr lang="cs-CZ" altLang="sk-SK" sz="2000" b="1" smtClean="0"/>
              <a:t>američan Eli Whitney</a:t>
            </a:r>
            <a:r>
              <a:rPr lang="cs-CZ" altLang="sk-SK" sz="2000" smtClean="0"/>
              <a:t>, ktorý v 1798 pre potreby americkej armády zabezpečil dodávku 10 000 muškiet,</a:t>
            </a:r>
          </a:p>
          <a:p>
            <a:pPr marL="261938" indent="-261938" eaLnBrk="1" hangingPunct="1">
              <a:lnSpc>
                <a:spcPct val="80000"/>
              </a:lnSpc>
            </a:pPr>
            <a:r>
              <a:rPr lang="cs-CZ" altLang="sk-SK" sz="2000" b="1" smtClean="0"/>
              <a:t>francúz Honore le Blanc</a:t>
            </a:r>
            <a:r>
              <a:rPr lang="cs-CZ" altLang="sk-SK" sz="2000" smtClean="0"/>
              <a:t> prispel do vývoja teóriou zameniteľnosti, </a:t>
            </a:r>
          </a:p>
          <a:p>
            <a:pPr marL="261938" indent="-261938" eaLnBrk="1" hangingPunct="1">
              <a:lnSpc>
                <a:spcPct val="80000"/>
              </a:lnSpc>
            </a:pPr>
            <a:r>
              <a:rPr lang="cs-CZ" altLang="sk-SK" sz="2000" b="1" smtClean="0"/>
              <a:t>rus</a:t>
            </a:r>
            <a:r>
              <a:rPr lang="cs-CZ" altLang="sk-SK" sz="2000" smtClean="0"/>
              <a:t> </a:t>
            </a:r>
            <a:r>
              <a:rPr lang="cs-CZ" altLang="sk-SK" sz="2000" b="1" smtClean="0"/>
              <a:t>Michail Timofejevič Kalašnikov, </a:t>
            </a:r>
            <a:r>
              <a:rPr lang="cs-CZ" altLang="sk-SK" sz="2000" smtClean="0"/>
              <a:t>konštruktér zbraní, ktorý navrhol sovietsky samopal AK-47, táto zbraň sa považuje za najviac predávanú zbraň sveta, </a:t>
            </a:r>
          </a:p>
          <a:p>
            <a:pPr marL="261938" indent="-261938" eaLnBrk="1" hangingPunct="1">
              <a:lnSpc>
                <a:spcPct val="80000"/>
              </a:lnSpc>
            </a:pPr>
            <a:r>
              <a:rPr lang="cs-CZ" altLang="sk-SK" sz="2000" b="1" smtClean="0"/>
              <a:t>angličan Joseph Whitworth</a:t>
            </a:r>
            <a:r>
              <a:rPr lang="cs-CZ" altLang="sk-SK" sz="2000" smtClean="0"/>
              <a:t> v roku 1833 vylepšil vo svojej dielni mikrometer zlepšovateľa Henry Maudslay z roku 1805,</a:t>
            </a:r>
          </a:p>
          <a:p>
            <a:pPr marL="261938" indent="-261938" algn="just" eaLnBrk="1" hangingPunct="1">
              <a:lnSpc>
                <a:spcPct val="80000"/>
              </a:lnSpc>
            </a:pPr>
            <a:r>
              <a:rPr lang="cs-CZ" altLang="sk-SK" sz="2000" b="1" smtClean="0"/>
              <a:t>nemec Ernst Abbe</a:t>
            </a:r>
            <a:r>
              <a:rPr lang="cs-CZ" altLang="sk-SK" sz="2000" smtClean="0"/>
              <a:t> (1840 – 1905) sformuloval v roku 1890 princíp, ktorý sa dodnes volá podľa neho Abbého princíp, alebo niekedy aj komparačný princíp. Tento princíp má zásadný význam pre meracie prístroje,</a:t>
            </a:r>
          </a:p>
          <a:p>
            <a:pPr marL="261938" indent="-261938" algn="just" eaLnBrk="1" hangingPunct="1">
              <a:lnSpc>
                <a:spcPct val="80000"/>
              </a:lnSpc>
            </a:pPr>
            <a:r>
              <a:rPr lang="cs-CZ" altLang="sk-SK" sz="2000" b="1" smtClean="0"/>
              <a:t>angličan William Taylor, </a:t>
            </a:r>
            <a:r>
              <a:rPr lang="cs-CZ" altLang="sk-SK" sz="2000" smtClean="0"/>
              <a:t>expert, ktorý v súvislosti s medznými meradlami sformuloval všeobecný princíp na začiatku dvadsiateho storočia, </a:t>
            </a:r>
          </a:p>
          <a:p>
            <a:pPr marL="261938" indent="-261938" algn="just" eaLnBrk="1" hangingPunct="1">
              <a:lnSpc>
                <a:spcPct val="80000"/>
              </a:lnSpc>
            </a:pPr>
            <a:r>
              <a:rPr lang="cs-CZ" altLang="sk-SK" sz="2000" b="1" smtClean="0"/>
              <a:t>švéd C. E. Johansson</a:t>
            </a:r>
            <a:r>
              <a:rPr lang="cs-CZ" altLang="sk-SK" sz="2000" smtClean="0"/>
              <a:t>, inžinier,ktorý zostavil prvú súpravu základných mierok okolo roku 1896. Johansson je dodnes známy ako „majster merania“.</a:t>
            </a:r>
          </a:p>
          <a:p>
            <a:pPr marL="261938" indent="-261938" eaLnBrk="1" hangingPunct="1">
              <a:lnSpc>
                <a:spcPct val="80000"/>
              </a:lnSpc>
              <a:buFontTx/>
              <a:buNone/>
            </a:pPr>
            <a:endParaRPr lang="cs-CZ" altLang="sk-SK" sz="2000" smtClean="0"/>
          </a:p>
          <a:p>
            <a:pPr marL="261938" indent="-261938" eaLnBrk="1" hangingPunct="1">
              <a:lnSpc>
                <a:spcPct val="80000"/>
              </a:lnSpc>
              <a:buFontTx/>
              <a:buNone/>
            </a:pPr>
            <a:endParaRPr lang="cs-CZ" altLang="sk-SK" sz="180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417512"/>
          </a:xfrm>
        </p:spPr>
        <p:txBody>
          <a:bodyPr/>
          <a:lstStyle/>
          <a:p>
            <a:pPr eaLnBrk="1" hangingPunct="1"/>
            <a:r>
              <a:rPr lang="sk-SK" altLang="sk-SK" sz="2400" b="1" smtClean="0"/>
              <a:t>ZÁKLADNÉ POJMY</a:t>
            </a:r>
            <a:endParaRPr lang="cs-CZ" altLang="sk-SK" sz="2400" b="1" smtClean="0"/>
          </a:p>
        </p:txBody>
      </p:sp>
      <p:sp>
        <p:nvSpPr>
          <p:cNvPr id="7171" name="Rectangle 3"/>
          <p:cNvSpPr>
            <a:spLocks noGrp="1" noChangeArrowheads="1"/>
          </p:cNvSpPr>
          <p:nvPr>
            <p:ph type="body" idx="1"/>
          </p:nvPr>
        </p:nvSpPr>
        <p:spPr>
          <a:xfrm>
            <a:off x="457200" y="692150"/>
            <a:ext cx="8229600" cy="5905500"/>
          </a:xfrm>
        </p:spPr>
        <p:txBody>
          <a:bodyPr/>
          <a:lstStyle/>
          <a:p>
            <a:pPr marL="0" indent="0" algn="just" eaLnBrk="1" hangingPunct="1">
              <a:lnSpc>
                <a:spcPct val="90000"/>
              </a:lnSpc>
              <a:buFontTx/>
              <a:buNone/>
            </a:pPr>
            <a:endParaRPr lang="cs-CZ" altLang="sk-SK" sz="2800" smtClean="0"/>
          </a:p>
          <a:p>
            <a:pPr marL="0" indent="0" algn="just" eaLnBrk="1" hangingPunct="1">
              <a:lnSpc>
                <a:spcPct val="90000"/>
              </a:lnSpc>
              <a:buFontTx/>
              <a:buNone/>
            </a:pPr>
            <a:r>
              <a:rPr lang="cs-CZ" altLang="sk-SK" sz="2800" smtClean="0"/>
              <a:t>Meranie je dôležitou súčasťou pretlmočenia konceptov a návrhov výrobkov do ich uplatnenia sa na trhu.</a:t>
            </a:r>
          </a:p>
          <a:p>
            <a:pPr marL="0" indent="0" algn="just" eaLnBrk="1" hangingPunct="1">
              <a:lnSpc>
                <a:spcPct val="90000"/>
              </a:lnSpc>
              <a:buFontTx/>
              <a:buNone/>
            </a:pPr>
            <a:endParaRPr lang="cs-CZ" altLang="sk-SK" sz="2800" smtClean="0"/>
          </a:p>
          <a:p>
            <a:pPr marL="0" indent="0" algn="just" eaLnBrk="1" hangingPunct="1">
              <a:lnSpc>
                <a:spcPct val="90000"/>
              </a:lnSpc>
              <a:buFontTx/>
              <a:buNone/>
            </a:pPr>
            <a:r>
              <a:rPr lang="cs-CZ" altLang="sk-SK" sz="2800" smtClean="0"/>
              <a:t>Požiadavka presného merania pochádza z obdobia priemyselnej revolúcie okolo roku 1700 a vyústila v rámci globalizácie výrobcov do zameniteľnosti, keď rôzne časti strojov alebo komponentov sa vyrábajú v dvoch rôznych krajinách a častokrát montáž prebieha v tretej, pričom práve dôležitosť metrológie rozmerov počas posledných šesťdesiatych rokov enormne vzrástla.</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a:xfrm>
            <a:off x="457200" y="260350"/>
            <a:ext cx="8229600" cy="5905500"/>
          </a:xfrm>
        </p:spPr>
        <p:txBody>
          <a:bodyPr/>
          <a:lstStyle/>
          <a:p>
            <a:pPr marL="0" indent="0" algn="just" eaLnBrk="1" hangingPunct="1">
              <a:buFontTx/>
              <a:buNone/>
            </a:pPr>
            <a:r>
              <a:rPr lang="cs-CZ" altLang="sk-SK" sz="2800" smtClean="0"/>
              <a:t>Globálna ekonomika, populačný rast a nárast spotreby energie vyžaduje používanie progresívnych technológii, ktoré dokážu riešiť mnoho sociálnych a environmentálnych problémov. Nápomocné riešeniu problémov sú progresívne meracie technológie. </a:t>
            </a:r>
          </a:p>
          <a:p>
            <a:pPr marL="0" indent="0" algn="just" eaLnBrk="1" hangingPunct="1">
              <a:buFontTx/>
              <a:buNone/>
            </a:pPr>
            <a:r>
              <a:rPr lang="cs-CZ" altLang="sk-SK" sz="2800" smtClean="0"/>
              <a:t>Základy dobrej meracej praxe v meraní rozmerov vychádzajú z poznania základných princípov merania, ktoré nám umožňujú merať rozmery. Ak chceme vyrábať výrobky a riadiť tími ľudí, ktoré ich vyrábajú, potrebujeme merať rozmery a aby sme mohli výrobky popísať nevyhnutne potrebujeme vykonávať meranie.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8141" t="14819" r="19114" b="9668"/>
          <a:stretch/>
        </p:blipFill>
        <p:spPr bwMode="auto">
          <a:xfrm>
            <a:off x="589122" y="548680"/>
            <a:ext cx="787131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2"/>
          <p:cNvSpPr>
            <a:spLocks noGrp="1" noChangeArrowheads="1"/>
          </p:cNvSpPr>
          <p:nvPr>
            <p:ph type="title"/>
          </p:nvPr>
        </p:nvSpPr>
        <p:spPr>
          <a:xfrm>
            <a:off x="1835696" y="6093296"/>
            <a:ext cx="792088" cy="216024"/>
          </a:xfrm>
        </p:spPr>
        <p:txBody>
          <a:bodyPr/>
          <a:lstStyle/>
          <a:p>
            <a:pPr eaLnBrk="1" hangingPunct="1"/>
            <a:r>
              <a:rPr lang="sk-SK" altLang="sk-SK" sz="1200" dirty="0" smtClean="0"/>
              <a:t>Zdroj: </a:t>
            </a:r>
            <a:endParaRPr lang="cs-CZ" altLang="sk-SK" sz="1200" dirty="0" smtClean="0"/>
          </a:p>
        </p:txBody>
      </p:sp>
      <p:pic>
        <p:nvPicPr>
          <p:cNvPr id="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52716" t="13812" r="37931" b="82613"/>
          <a:stretch/>
        </p:blipFill>
        <p:spPr bwMode="auto">
          <a:xfrm>
            <a:off x="2627784" y="6093295"/>
            <a:ext cx="1184608" cy="2547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10602"/>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dvolený návrh">
  <a:themeElements>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dvolený návr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dvolený návrh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dvolený návrh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dvolený návrh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dvolený návrh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dvolený návrh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dvolený návrh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dvolený návrh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dvolený návrh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dvolený návrh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dvolený návrh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dvolený návrh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dvolený návrh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95</TotalTime>
  <Words>2425</Words>
  <Application>Microsoft Office PowerPoint</Application>
  <PresentationFormat>Prezentácia na obrazovke (4:3)</PresentationFormat>
  <Paragraphs>243</Paragraphs>
  <Slides>30</Slides>
  <Notes>0</Notes>
  <HiddenSlides>0</HiddenSlides>
  <MMClips>0</MMClips>
  <ScaleCrop>false</ScaleCrop>
  <HeadingPairs>
    <vt:vector size="8" baseType="variant">
      <vt:variant>
        <vt:lpstr>Použité písma</vt:lpstr>
      </vt:variant>
      <vt:variant>
        <vt:i4>3</vt:i4>
      </vt:variant>
      <vt:variant>
        <vt:lpstr>Motív</vt:lpstr>
      </vt:variant>
      <vt:variant>
        <vt:i4>1</vt:i4>
      </vt:variant>
      <vt:variant>
        <vt:lpstr>Vložené servery OLE</vt:lpstr>
      </vt:variant>
      <vt:variant>
        <vt:i4>2</vt:i4>
      </vt:variant>
      <vt:variant>
        <vt:lpstr>Nadpisy snímok</vt:lpstr>
      </vt:variant>
      <vt:variant>
        <vt:i4>30</vt:i4>
      </vt:variant>
    </vt:vector>
  </HeadingPairs>
  <TitlesOfParts>
    <vt:vector size="36" baseType="lpstr">
      <vt:lpstr>Arial</vt:lpstr>
      <vt:lpstr>Tahoma</vt:lpstr>
      <vt:lpstr>Times New Roman</vt:lpstr>
      <vt:lpstr>Predvolený návrh</vt:lpstr>
      <vt:lpstr>Rovnica</vt:lpstr>
      <vt:lpstr>CorelDRAW</vt:lpstr>
      <vt:lpstr>STROJÁRSKA METROLÓGIA  </vt:lpstr>
      <vt:lpstr>Prednáška č.1 </vt:lpstr>
      <vt:lpstr>Prezentácia programu PowerPoint</vt:lpstr>
      <vt:lpstr>HISTÓRIA  MERANIA</vt:lpstr>
      <vt:lpstr>Prezentácia programu PowerPoint</vt:lpstr>
      <vt:lpstr>Prezentácia programu PowerPoint</vt:lpstr>
      <vt:lpstr>ZÁKLADNÉ POJMY</vt:lpstr>
      <vt:lpstr>Prezentácia programu PowerPoint</vt:lpstr>
      <vt:lpstr>Zdroj: </vt:lpstr>
      <vt:lpstr>Prezentácia programu PowerPoint</vt:lpstr>
      <vt:lpstr>Prezentácia programu PowerPoint</vt:lpstr>
      <vt:lpstr>Prezentácia programu PowerPoint</vt:lpstr>
      <vt:lpstr>VELIČINY A SI JEDNOTKY</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lpstr>VÝSLEDOK MERANIA</vt:lpstr>
      <vt:lpstr>Prezentácia programu PowerPoint</vt:lpstr>
      <vt:lpstr>Prezentácia programu PowerPoint</vt:lpstr>
      <vt:lpstr>Príklad zápisu výsledku merania pomocou rozšírenej neistoty  U</vt:lpstr>
      <vt:lpstr>Prezentácia programu PowerPoint</vt:lpstr>
      <vt:lpstr>Prezentácia programu PowerPoint</vt:lpstr>
      <vt:lpstr>Prezentácia programu PowerPoint</vt:lpstr>
      <vt:lpstr>Prezentácia programu PowerPoint</vt:lpstr>
      <vt:lpstr>Prezentácia programu PowerPoint</vt:lpstr>
      <vt:lpstr>Prezentácia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Snímka 1</dc:title>
  <dc:creator>Miroslav Dovica</dc:creator>
  <cp:lastModifiedBy>Miroslav Dovica</cp:lastModifiedBy>
  <cp:revision>54</cp:revision>
  <dcterms:created xsi:type="dcterms:W3CDTF">2012-09-20T10:38:12Z</dcterms:created>
  <dcterms:modified xsi:type="dcterms:W3CDTF">2023-09-27T05:49:21Z</dcterms:modified>
  <cp:contentStatus/>
</cp:coreProperties>
</file>