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95" r:id="rId3"/>
    <p:sldId id="304" r:id="rId4"/>
    <p:sldId id="306" r:id="rId5"/>
    <p:sldId id="308" r:id="rId6"/>
    <p:sldId id="314" r:id="rId7"/>
    <p:sldId id="305" r:id="rId8"/>
    <p:sldId id="315" r:id="rId9"/>
    <p:sldId id="316" r:id="rId10"/>
    <p:sldId id="331" r:id="rId11"/>
    <p:sldId id="332" r:id="rId12"/>
    <p:sldId id="307" r:id="rId13"/>
    <p:sldId id="317" r:id="rId14"/>
    <p:sldId id="318" r:id="rId15"/>
    <p:sldId id="319" r:id="rId16"/>
    <p:sldId id="322" r:id="rId17"/>
    <p:sldId id="320" r:id="rId18"/>
    <p:sldId id="323" r:id="rId19"/>
    <p:sldId id="329" r:id="rId20"/>
    <p:sldId id="328" r:id="rId21"/>
    <p:sldId id="325" r:id="rId22"/>
    <p:sldId id="324" r:id="rId23"/>
    <p:sldId id="330" r:id="rId2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93" autoAdjust="0"/>
    <p:restoredTop sz="94660"/>
  </p:normalViewPr>
  <p:slideViewPr>
    <p:cSldViewPr>
      <p:cViewPr varScale="1">
        <p:scale>
          <a:sx n="108" d="100"/>
          <a:sy n="108" d="100"/>
        </p:scale>
        <p:origin x="132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74D65-23D7-4D6A-9B07-54497F512B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621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6A5AD-85D0-4DC7-ACF0-3013C25C7D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534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4F11A-82E8-4B81-A857-0837506541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705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BECFF-C87F-468F-89AF-5E74DCCA6E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746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2BCD3-4B74-486F-9AEC-B67C4BE8AA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24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F7548-05B3-43D1-8671-4D849D0623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7677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A49CD-E533-4DEA-BAFF-D14A084752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3898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13193-503A-4C63-9BA4-9997D7FBEB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380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D144C-B78B-4FAB-A88E-63B0B968DFA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45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9236-E663-4DB8-8582-E83D0EF193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1005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3FC08-D728-45EB-A520-146AD34E5B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74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9A650-F1DB-4B4B-B81D-153D160328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186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 smtClean="0"/>
              <a:t>Kliknite sem a upravte štýly predlohy textu.</a:t>
            </a:r>
          </a:p>
          <a:p>
            <a:pPr lvl="1"/>
            <a:r>
              <a:rPr lang="cs-CZ" altLang="sk-SK" smtClean="0"/>
              <a:t>Druhá úroveň</a:t>
            </a:r>
          </a:p>
          <a:p>
            <a:pPr lvl="2"/>
            <a:r>
              <a:rPr lang="cs-CZ" altLang="sk-SK" smtClean="0"/>
              <a:t>Tretia úroveň</a:t>
            </a:r>
          </a:p>
          <a:p>
            <a:pPr lvl="3"/>
            <a:r>
              <a:rPr lang="cs-CZ" altLang="sk-SK" smtClean="0"/>
              <a:t>Štvrtá úroveň</a:t>
            </a:r>
          </a:p>
          <a:p>
            <a:pPr lvl="4"/>
            <a:r>
              <a:rPr lang="cs-CZ" altLang="sk-SK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CA3114C-DD05-4E3B-B29B-9C6635FCDE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9.jpeg"/><Relationship Id="rId4" Type="http://schemas.openxmlformats.org/officeDocument/2006/relationships/image" Target="../media/image1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6.bin"/><Relationship Id="rId10" Type="http://schemas.openxmlformats.org/officeDocument/2006/relationships/oleObject" Target="../embeddings/oleObject18.bin"/><Relationship Id="rId4" Type="http://schemas.openxmlformats.org/officeDocument/2006/relationships/image" Target="../media/image20.wmf"/><Relationship Id="rId9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k-SK" sz="2400" smtClean="0"/>
              <a:t>Predn</a:t>
            </a:r>
            <a:r>
              <a:rPr lang="sk-SK" altLang="sk-SK" sz="2400" smtClean="0"/>
              <a:t>áška č.2</a:t>
            </a:r>
            <a:r>
              <a:rPr lang="cs-CZ" altLang="sk-SK" smtClean="0"/>
              <a:t/>
            </a:r>
            <a:br>
              <a:rPr lang="cs-CZ" altLang="sk-SK" smtClean="0"/>
            </a:br>
            <a:endParaRPr lang="cs-CZ" altLang="sk-SK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sk-SK" altLang="sk-SK" sz="3600" b="1" smtClean="0"/>
          </a:p>
          <a:p>
            <a:pPr algn="ctr" eaLnBrk="1" hangingPunct="1">
              <a:buFontTx/>
              <a:buNone/>
            </a:pPr>
            <a:endParaRPr lang="sk-SK" altLang="sk-SK" sz="3600" b="1" smtClean="0"/>
          </a:p>
          <a:p>
            <a:pPr algn="ctr" eaLnBrk="1" hangingPunct="1">
              <a:buFontTx/>
              <a:buNone/>
            </a:pPr>
            <a:endParaRPr lang="sk-SK" altLang="sk-SK" sz="3600" b="1" smtClean="0"/>
          </a:p>
          <a:p>
            <a:pPr algn="ctr" eaLnBrk="1" hangingPunct="1">
              <a:buFontTx/>
              <a:buNone/>
            </a:pPr>
            <a:r>
              <a:rPr lang="sk-SK" altLang="sk-SK" sz="3600" b="1" smtClean="0"/>
              <a:t>CHYBY MERANIA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obsahu 2"/>
          <p:cNvSpPr>
            <a:spLocks noGrp="1"/>
          </p:cNvSpPr>
          <p:nvPr>
            <p:ph idx="1"/>
          </p:nvPr>
        </p:nvSpPr>
        <p:spPr>
          <a:xfrm>
            <a:off x="468313" y="333375"/>
            <a:ext cx="8229600" cy="61198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sk-SK" altLang="sk-SK" sz="2400" smtClean="0"/>
              <a:t>Podľa definície potom bude mať absolútna systematická chyba merania hodnotu:</a:t>
            </a:r>
          </a:p>
          <a:p>
            <a:pPr marL="0" indent="0" eaLnBrk="1" hangingPunct="1">
              <a:buFontTx/>
              <a:buNone/>
            </a:pPr>
            <a:endParaRPr lang="sk-SK" altLang="sk-SK" sz="2400" smtClean="0"/>
          </a:p>
          <a:p>
            <a:pPr marL="0" indent="0" eaLnBrk="1" hangingPunct="1">
              <a:buFontTx/>
              <a:buNone/>
            </a:pPr>
            <a:endParaRPr lang="sk-SK" altLang="sk-SK" sz="2400" smtClean="0"/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pričom</a:t>
            </a:r>
          </a:p>
          <a:p>
            <a:pPr marL="0" indent="0" eaLnBrk="1" hangingPunct="1">
              <a:buFontTx/>
              <a:buNone/>
            </a:pPr>
            <a:r>
              <a:rPr lang="pl-PL" altLang="sk-SK" sz="2400" smtClean="0"/>
              <a:t>     je absolútna systematická chyba merania,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i="1" smtClean="0"/>
              <a:t>     </a:t>
            </a:r>
            <a:r>
              <a:rPr lang="sk-SK" altLang="sk-SK" sz="2400" smtClean="0"/>
              <a:t>je odhad hodnoty meranej veličiny (aritmetický priemer),</a:t>
            </a:r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     je konvenčne pravá hodnota meranej veličiny.</a:t>
            </a:r>
          </a:p>
          <a:p>
            <a:pPr marL="0" indent="0" eaLnBrk="1" hangingPunct="1">
              <a:buFontTx/>
              <a:buNone/>
            </a:pPr>
            <a:endParaRPr lang="sk-SK" altLang="sk-SK" sz="2400" smtClean="0"/>
          </a:p>
          <a:p>
            <a:pPr marL="0" indent="0" eaLnBrk="1" hangingPunct="1">
              <a:buFontTx/>
              <a:buNone/>
            </a:pPr>
            <a:r>
              <a:rPr lang="sk-SK" altLang="sk-SK" sz="2400" smtClean="0"/>
              <a:t>Relatívna systematická chyba merania</a:t>
            </a:r>
          </a:p>
        </p:txBody>
      </p:sp>
      <p:graphicFrame>
        <p:nvGraphicFramePr>
          <p:cNvPr id="11267" name="Objekt 3"/>
          <p:cNvGraphicFramePr>
            <a:graphicFrameLocks noChangeAspect="1"/>
          </p:cNvGraphicFramePr>
          <p:nvPr/>
        </p:nvGraphicFramePr>
        <p:xfrm>
          <a:off x="3059113" y="1125538"/>
          <a:ext cx="2935287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Rovnica" r:id="rId3" imgW="761760" imgH="253800" progId="Equation.3">
                  <p:embed/>
                </p:oleObj>
              </mc:Choice>
              <mc:Fallback>
                <p:oleObj name="Rovnica" r:id="rId3" imgW="761760" imgH="253800" progId="Equation.3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125538"/>
                        <a:ext cx="2935287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kt 4"/>
          <p:cNvGraphicFramePr>
            <a:graphicFrameLocks noChangeAspect="1"/>
          </p:cNvGraphicFramePr>
          <p:nvPr/>
        </p:nvGraphicFramePr>
        <p:xfrm>
          <a:off x="539750" y="2781300"/>
          <a:ext cx="303213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Rovnica" r:id="rId5" imgW="126720" imgH="215640" progId="Equation.3">
                  <p:embed/>
                </p:oleObj>
              </mc:Choice>
              <mc:Fallback>
                <p:oleObj name="Rovnica" r:id="rId5" imgW="126720" imgH="215640" progId="Equation.3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81300"/>
                        <a:ext cx="303213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kt 5"/>
          <p:cNvGraphicFramePr>
            <a:graphicFrameLocks noChangeAspect="1"/>
          </p:cNvGraphicFramePr>
          <p:nvPr/>
        </p:nvGraphicFramePr>
        <p:xfrm>
          <a:off x="468313" y="2492375"/>
          <a:ext cx="47466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Rovnica" r:id="rId7" imgW="215640" imgH="177480" progId="Equation.3">
                  <p:embed/>
                </p:oleObj>
              </mc:Choice>
              <mc:Fallback>
                <p:oleObj name="Rovnica" r:id="rId7" imgW="215640" imgH="177480" progId="Equation.3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492375"/>
                        <a:ext cx="47466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kt 6"/>
          <p:cNvGraphicFramePr>
            <a:graphicFrameLocks noChangeAspect="1"/>
          </p:cNvGraphicFramePr>
          <p:nvPr/>
        </p:nvGraphicFramePr>
        <p:xfrm>
          <a:off x="3419475" y="5157788"/>
          <a:ext cx="1944688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Rovnica" r:id="rId9" imgW="495000" imgH="253800" progId="Equation.3">
                  <p:embed/>
                </p:oleObj>
              </mc:Choice>
              <mc:Fallback>
                <p:oleObj name="Rovnica" r:id="rId9" imgW="495000" imgH="253800" progId="Equation.3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5157788"/>
                        <a:ext cx="1944688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kt 7"/>
          <p:cNvGraphicFramePr>
            <a:graphicFrameLocks noChangeAspect="1"/>
          </p:cNvGraphicFramePr>
          <p:nvPr/>
        </p:nvGraphicFramePr>
        <p:xfrm>
          <a:off x="395288" y="3213100"/>
          <a:ext cx="60801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Rovnica" r:id="rId11" imgW="228600" imgH="228600" progId="Equation.3">
                  <p:embed/>
                </p:oleObj>
              </mc:Choice>
              <mc:Fallback>
                <p:oleObj name="Rovnica" r:id="rId11" imgW="228600" imgH="228600" progId="Equation.3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213100"/>
                        <a:ext cx="608012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6" t="39214" r="16301" b="5736"/>
          <a:stretch>
            <a:fillRect/>
          </a:stretch>
        </p:blipFill>
        <p:spPr bwMode="auto">
          <a:xfrm>
            <a:off x="271463" y="1368425"/>
            <a:ext cx="8461375" cy="450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1" name="Obdĺžnik 3"/>
          <p:cNvSpPr>
            <a:spLocks noChangeArrowheads="1"/>
          </p:cNvSpPr>
          <p:nvPr/>
        </p:nvSpPr>
        <p:spPr bwMode="auto">
          <a:xfrm>
            <a:off x="869950" y="358775"/>
            <a:ext cx="726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sk-SK" sz="2800" b="1"/>
              <a:t>Systematická chyba</a:t>
            </a:r>
            <a:r>
              <a:rPr lang="cs-CZ" altLang="sk-SK" sz="2800"/>
              <a:t>  - grafické zobrazenie </a:t>
            </a:r>
            <a:endParaRPr lang="sk-SK" altLang="sk-SK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marL="363538" indent="-363538" eaLnBrk="1" hangingPunct="1">
              <a:buFontTx/>
              <a:buNone/>
            </a:pPr>
            <a:r>
              <a:rPr lang="cs-CZ" altLang="sk-SK" smtClean="0"/>
              <a:t>Ako všetky chyby, aj systematické chyby vznikajú zo štyroch zdrojov:</a:t>
            </a:r>
          </a:p>
          <a:p>
            <a:pPr marL="363538" indent="-363538" eaLnBrk="1" hangingPunct="1">
              <a:buFontTx/>
              <a:buNone/>
            </a:pPr>
            <a:endParaRPr lang="cs-CZ" altLang="sk-SK" smtClean="0"/>
          </a:p>
          <a:p>
            <a:pPr marL="363538" indent="-363538" eaLnBrk="1" hangingPunct="1">
              <a:buFontTx/>
              <a:buNone/>
            </a:pPr>
            <a:r>
              <a:rPr lang="cs-CZ" altLang="sk-SK" sz="2400" smtClean="0"/>
              <a:t>1) </a:t>
            </a:r>
            <a:r>
              <a:rPr lang="cs-CZ" altLang="sk-SK" sz="2400" i="1" smtClean="0"/>
              <a:t>meracia metóda</a:t>
            </a:r>
            <a:r>
              <a:rPr lang="cs-CZ" altLang="sk-SK" sz="2400" smtClean="0"/>
              <a:t> - nesprávne zvolená metóda, ktorá rovnakým spôsobom ovplyvňuje meranie (napr. použitie zaokrúhlenej konštanty),</a:t>
            </a:r>
          </a:p>
          <a:p>
            <a:pPr marL="363538" indent="-363538" eaLnBrk="1" hangingPunct="1">
              <a:buFontTx/>
              <a:buNone/>
            </a:pPr>
            <a:r>
              <a:rPr lang="cs-CZ" altLang="sk-SK" sz="2400" smtClean="0"/>
              <a:t>2) </a:t>
            </a:r>
            <a:r>
              <a:rPr lang="cs-CZ" altLang="sk-SK" sz="2400" i="1" smtClean="0"/>
              <a:t>meradlo</a:t>
            </a:r>
            <a:r>
              <a:rPr lang="cs-CZ" altLang="sk-SK" sz="2400" smtClean="0"/>
              <a:t> - systematická chyba spôsobuje konštantný rozdiel medzi kalibračnou krivkou a charakteristickou krivkou,</a:t>
            </a:r>
          </a:p>
          <a:p>
            <a:pPr marL="363538" indent="-363538" eaLnBrk="1" hangingPunct="1">
              <a:buFontTx/>
              <a:buNone/>
            </a:pPr>
            <a:r>
              <a:rPr lang="cs-CZ" altLang="sk-SK" sz="2400" smtClean="0"/>
              <a:t>3) </a:t>
            </a:r>
            <a:r>
              <a:rPr lang="cs-CZ" altLang="sk-SK" sz="2400" i="1" smtClean="0"/>
              <a:t>podmienky merania</a:t>
            </a:r>
            <a:r>
              <a:rPr lang="cs-CZ" altLang="sk-SK" sz="2400" smtClean="0"/>
              <a:t> - meradlo sa používa v iných podmienkach, ako stanovuje výrobca (najčastejší je vplyv teploty),</a:t>
            </a:r>
          </a:p>
          <a:p>
            <a:pPr marL="363538" indent="-363538" eaLnBrk="1" hangingPunct="1">
              <a:buFontTx/>
              <a:buNone/>
            </a:pPr>
            <a:r>
              <a:rPr lang="cs-CZ" altLang="sk-SK" sz="2400" smtClean="0"/>
              <a:t>4) </a:t>
            </a:r>
            <a:r>
              <a:rPr lang="cs-CZ" altLang="sk-SK" sz="2400" i="1" smtClean="0"/>
              <a:t>obsluha</a:t>
            </a:r>
            <a:r>
              <a:rPr lang="cs-CZ" altLang="sk-SK" sz="2400" smtClean="0"/>
              <a:t> - napr. zlé odčítanie zo stupnice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altLang="sk-SK" sz="2800" b="1" smtClean="0"/>
              <a:t>Náhodná chyba merania</a:t>
            </a:r>
          </a:p>
          <a:p>
            <a:pPr marL="0" indent="0" eaLnBrk="1" hangingPunct="1">
              <a:buFontTx/>
              <a:buNone/>
            </a:pPr>
            <a:r>
              <a:rPr lang="cs-CZ" altLang="sk-SK" sz="2800" smtClean="0"/>
              <a:t>zložka chyby merania, která se v opakovaných</a:t>
            </a:r>
          </a:p>
          <a:p>
            <a:pPr marL="0" indent="0" eaLnBrk="1" hangingPunct="1">
              <a:buFontTx/>
              <a:buNone/>
            </a:pPr>
            <a:r>
              <a:rPr lang="cs-CZ" altLang="sk-SK" sz="2800" smtClean="0"/>
              <a:t>meraniach mení nepredikovaným (</a:t>
            </a:r>
            <a:r>
              <a:rPr lang="cs-CZ" altLang="sk-SK" sz="2000" smtClean="0"/>
              <a:t>nevypovedateľným)</a:t>
            </a:r>
            <a:r>
              <a:rPr lang="cs-CZ" altLang="sk-SK" sz="2800" smtClean="0"/>
              <a:t>  spôsobom.</a:t>
            </a:r>
          </a:p>
          <a:p>
            <a:pPr marL="0" indent="0" algn="just" eaLnBrk="1" hangingPunct="1">
              <a:buFontTx/>
              <a:buNone/>
            </a:pPr>
            <a:endParaRPr lang="cs-CZ" altLang="sk-SK" sz="2400" smtClean="0"/>
          </a:p>
          <a:p>
            <a:pPr marL="0" indent="0" algn="just" eaLnBrk="1" hangingPunct="1">
              <a:buFontTx/>
              <a:buNone/>
            </a:pPr>
            <a:r>
              <a:rPr lang="cs-CZ" altLang="sk-SK" sz="2400" smtClean="0"/>
              <a:t>Referenčnou hodnotou veličiny pre náhodnú chybu merania je priemer, který by mal vyplynúť  z konečného počtu opakovaných meraní rovnakej meranej veličiny.</a:t>
            </a:r>
          </a:p>
          <a:p>
            <a:pPr marL="0" indent="0" algn="just" eaLnBrk="1" hangingPunct="1">
              <a:buFontTx/>
              <a:buNone/>
            </a:pPr>
            <a:r>
              <a:rPr lang="cs-CZ" altLang="sk-SK" sz="2400" smtClean="0"/>
              <a:t>Náhodné chyby merania súboru opakovaných meraní tvoria rozdelenie, které môže byť stručne vyjadrené očakávanou hodnotou, ktorá je obecne predpokladaná ako nulová, a jeho rozptylom</a:t>
            </a:r>
            <a:r>
              <a:rPr lang="cs-CZ" altLang="sk-SK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sk-SK" sz="2800" b="1" smtClean="0"/>
              <a:t>Náhodná chyba</a:t>
            </a:r>
            <a:r>
              <a:rPr lang="cs-CZ" altLang="sk-SK" sz="2800" smtClean="0"/>
              <a:t> merania se rovná chybe</a:t>
            </a:r>
          </a:p>
          <a:p>
            <a:pPr eaLnBrk="1" hangingPunct="1">
              <a:buFontTx/>
              <a:buNone/>
            </a:pPr>
            <a:r>
              <a:rPr lang="cs-CZ" altLang="sk-SK" sz="2800" smtClean="0"/>
              <a:t>merania minus systematická chyba merania.</a:t>
            </a:r>
          </a:p>
          <a:p>
            <a:pPr eaLnBrk="1" hangingPunct="1">
              <a:buFontTx/>
              <a:buNone/>
            </a:pPr>
            <a:endParaRPr lang="sk-SK" altLang="sk-SK" sz="2800" smtClean="0"/>
          </a:p>
          <a:p>
            <a:pPr eaLnBrk="1" hangingPunct="1">
              <a:buFontTx/>
              <a:buNone/>
            </a:pPr>
            <a:endParaRPr lang="cs-CZ" altLang="sk-SK" sz="2800" smtClean="0"/>
          </a:p>
          <a:p>
            <a:pPr eaLnBrk="1" hangingPunct="1">
              <a:buFontTx/>
              <a:buNone/>
            </a:pPr>
            <a:r>
              <a:rPr lang="cs-CZ" altLang="sk-SK" sz="2400" smtClean="0"/>
              <a:t>Keďže sa v praxi dá vykonať iba konečný počet meraní,</a:t>
            </a:r>
          </a:p>
          <a:p>
            <a:pPr eaLnBrk="1" hangingPunct="1">
              <a:buFontTx/>
              <a:buNone/>
            </a:pPr>
            <a:r>
              <a:rPr lang="cs-CZ" altLang="sk-SK" sz="2400" smtClean="0"/>
              <a:t>dá sa určiť iba odhad náhodnej chyby.</a:t>
            </a:r>
          </a:p>
          <a:p>
            <a:pPr eaLnBrk="1" hangingPunct="1">
              <a:buFontTx/>
              <a:buNone/>
            </a:pPr>
            <a:endParaRPr lang="cs-CZ" altLang="sk-SK" sz="2400" smtClean="0"/>
          </a:p>
          <a:p>
            <a:pPr eaLnBrk="1" hangingPunct="1">
              <a:buFontTx/>
              <a:buNone/>
            </a:pPr>
            <a:r>
              <a:rPr lang="cs-CZ" altLang="sk-SK" sz="2400" smtClean="0"/>
              <a:t>Konečný počet meraní sa dá zobraziť v tzv. </a:t>
            </a:r>
            <a:r>
              <a:rPr lang="cs-CZ" altLang="sk-SK" sz="2400" i="1" smtClean="0"/>
              <a:t>histograme.</a:t>
            </a:r>
          </a:p>
          <a:p>
            <a:pPr eaLnBrk="1" hangingPunct="1">
              <a:buFontTx/>
              <a:buNone/>
            </a:pPr>
            <a:r>
              <a:rPr lang="cs-CZ" altLang="sk-SK" sz="2400" smtClean="0"/>
              <a:t>Získa sa tak </a:t>
            </a:r>
            <a:r>
              <a:rPr lang="cs-CZ" altLang="sk-SK" sz="2400" i="1" smtClean="0"/>
              <a:t>rozdelenie početnosti</a:t>
            </a:r>
            <a:r>
              <a:rPr lang="cs-CZ" altLang="sk-SK" sz="2400" smtClean="0"/>
              <a:t> nameraných hodnôt.</a:t>
            </a:r>
          </a:p>
          <a:p>
            <a:pPr eaLnBrk="1" hangingPunct="1"/>
            <a:endParaRPr lang="cs-CZ" altLang="sk-SK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2800" smtClean="0"/>
              <a:t>Histogram</a:t>
            </a:r>
            <a:endParaRPr lang="cs-CZ" altLang="sk-SK" sz="2800" smtClean="0"/>
          </a:p>
        </p:txBody>
      </p:sp>
      <p:pic>
        <p:nvPicPr>
          <p:cNvPr id="16387" name="Picture 4" descr="obr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763" y="1103313"/>
            <a:ext cx="6338887" cy="523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Teoreticky sa dajú intervaly na osi </a:t>
            </a:r>
            <a:r>
              <a:rPr lang="cs-CZ" altLang="sk-SK" sz="2400" i="1" smtClean="0"/>
              <a:t>x </a:t>
            </a:r>
            <a:r>
              <a:rPr lang="cs-CZ" altLang="sk-SK" sz="2400" smtClean="0"/>
              <a:t>histogramu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zmenšovať na nekonečne malú hodnotu.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Získa sa tak hladký priebeh rozdelenia početnosti nameraných hodnôt.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Táto krivka sa dá opísať teoretickou rovnicou a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nahradiť funkciou rozdelenia pravdepodobnosti.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2800" smtClean="0"/>
              <a:t>Rozdelenie pravdepodobnosti</a:t>
            </a:r>
            <a:endParaRPr lang="cs-CZ" altLang="sk-SK" sz="2800" smtClean="0"/>
          </a:p>
        </p:txBody>
      </p:sp>
      <p:pic>
        <p:nvPicPr>
          <p:cNvPr id="18435" name="Picture 4" descr="ob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025" y="1243013"/>
            <a:ext cx="6323013" cy="524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altLang="sk-SK" sz="2800" smtClean="0"/>
              <a:t>Teória merania predpokladá, že výskyt akejkoľvek chyby sa na základe centrálneho limitného teorému dá najčastejšie opísať </a:t>
            </a:r>
            <a:r>
              <a:rPr lang="cs-CZ" altLang="sk-SK" sz="2800" i="1" smtClean="0"/>
              <a:t>normálnym (Gaussovym) rozdelením pravdepodobnosti.</a:t>
            </a:r>
          </a:p>
          <a:p>
            <a:pPr marL="0" indent="0" eaLnBrk="1" hangingPunct="1">
              <a:buFontTx/>
              <a:buNone/>
            </a:pPr>
            <a:endParaRPr lang="cs-CZ" altLang="sk-SK" sz="2800" i="1" smtClean="0"/>
          </a:p>
          <a:p>
            <a:pPr marL="0" indent="0" eaLnBrk="1" hangingPunct="1">
              <a:buFontTx/>
              <a:buNone/>
            </a:pPr>
            <a:r>
              <a:rPr lang="cs-CZ" altLang="sk-SK" sz="2800" smtClean="0"/>
              <a:t>Tento predpoklad sa nedá použiť automaticky, je potrebné ho overiť štatistickými nástrojmi.</a:t>
            </a:r>
          </a:p>
          <a:p>
            <a:pPr marL="0" indent="0" eaLnBrk="1" hangingPunct="1">
              <a:buFontTx/>
              <a:buNone/>
            </a:pPr>
            <a:endParaRPr lang="cs-CZ" altLang="sk-SK" sz="2800" smtClean="0"/>
          </a:p>
          <a:p>
            <a:pPr marL="0" indent="0" eaLnBrk="1" hangingPunct="1">
              <a:buFontTx/>
              <a:buNone/>
            </a:pPr>
            <a:r>
              <a:rPr lang="cs-CZ" altLang="sk-SK" sz="2800" smtClean="0"/>
              <a:t>Rozdelenie je </a:t>
            </a:r>
            <a:r>
              <a:rPr lang="cs-CZ" altLang="sk-SK" sz="2800" i="1" smtClean="0"/>
              <a:t>symetrické</a:t>
            </a:r>
            <a:r>
              <a:rPr lang="cs-CZ" altLang="sk-SK" sz="2800" smtClean="0"/>
              <a:t>, chyba sa s rovnakou</a:t>
            </a:r>
          </a:p>
          <a:p>
            <a:pPr marL="0" indent="0" eaLnBrk="1" hangingPunct="1">
              <a:buFontTx/>
              <a:buNone/>
            </a:pPr>
            <a:r>
              <a:rPr lang="cs-CZ" altLang="sk-SK" sz="2800" smtClean="0"/>
              <a:t>pravdepodobnosťou môže vyskytnúť v obidvoch smeroch.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altLang="sk-SK" sz="2400" smtClean="0"/>
              <a:t>Pravdepodobnosť výskytu nameranej hodnoty v intervale [</a:t>
            </a:r>
            <a:r>
              <a:rPr lang="cs-CZ" altLang="sk-SK" sz="2400" i="1" smtClean="0"/>
              <a:t>x, x+dx</a:t>
            </a:r>
            <a:r>
              <a:rPr lang="cs-CZ" altLang="sk-SK" sz="2400" smtClean="0"/>
              <a:t>] sa rovná plošnému obsahu, ohraničenému Gaussovou krivkou v tomto intervale.</a:t>
            </a:r>
          </a:p>
          <a:p>
            <a:pPr marL="0" indent="0" eaLnBrk="1" hangingPunct="1">
              <a:buFontTx/>
              <a:buNone/>
            </a:pPr>
            <a:r>
              <a:rPr lang="cs-CZ" altLang="sk-SK" sz="2400" smtClean="0"/>
              <a:t>Krivka je normalizovaná a jej celkový plošný obsah sa rovná 1.</a:t>
            </a:r>
          </a:p>
          <a:p>
            <a:pPr marL="0" indent="0" eaLnBrk="1" hangingPunct="1">
              <a:buFontTx/>
              <a:buNone/>
            </a:pPr>
            <a:r>
              <a:rPr lang="cs-CZ" altLang="sk-SK" sz="2400" smtClean="0"/>
              <a:t>Rovnica opisujúca Gaussovu krivku:</a:t>
            </a:r>
          </a:p>
          <a:p>
            <a:pPr marL="0" indent="0" eaLnBrk="1" hangingPunct="1"/>
            <a:endParaRPr lang="cs-CZ" altLang="sk-SK" sz="2400" smtClean="0"/>
          </a:p>
        </p:txBody>
      </p:sp>
      <p:pic>
        <p:nvPicPr>
          <p:cNvPr id="20483" name="Picture 4" descr="obr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128963"/>
            <a:ext cx="4103688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250825" y="4868863"/>
            <a:ext cx="82819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sk-SK" sz="2400"/>
              <a:t>Krivku opisujú dva parametre, ktoré sa odhadujú štatisticky:</a:t>
            </a:r>
          </a:p>
          <a:p>
            <a:pPr eaLnBrk="1" hangingPunct="1"/>
            <a:r>
              <a:rPr lang="cs-CZ" altLang="sk-SK" sz="2400"/>
              <a:t>a) smerodajná odchýlka </a:t>
            </a:r>
            <a:r>
              <a:rPr lang="cs-CZ" altLang="sk-SK" sz="2400" i="1"/>
              <a:t>σ</a:t>
            </a:r>
            <a:r>
              <a:rPr lang="cs-CZ" altLang="sk-SK" sz="2400"/>
              <a:t>,</a:t>
            </a:r>
          </a:p>
          <a:p>
            <a:pPr eaLnBrk="1" hangingPunct="1"/>
            <a:r>
              <a:rPr lang="cs-CZ" altLang="sk-SK" sz="2400"/>
              <a:t>b) stredná hodnota </a:t>
            </a:r>
            <a:r>
              <a:rPr lang="cs-CZ" altLang="sk-SK" sz="2400" i="1"/>
              <a:t>μ</a:t>
            </a:r>
            <a:r>
              <a:rPr lang="cs-CZ" altLang="sk-SK" sz="24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Pri opakovaných meraniach tej istej fyzikálnej veličiny za tých istých podmienok sa výsledky merania viac menej odlišujú, aj pri použití najpresnejších meracích prístrojov.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Výnimku tvoria: rýchlosť svetla vo vákuu, stanovenie nuly na termodynamickej stupnici trojného bodu.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Meranej veličine prislúcha však jediná pravá hodnota. Každú odchýlku nameranej hodnoty od pravej hodnoty nazývame obecne chybou.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400" b="1" smtClean="0"/>
              <a:t>CHYBA MERANIA  JE NAMERANÁ HODNOTA MÍNUS REFERENČNÁ HODNOTA. </a:t>
            </a:r>
            <a:r>
              <a:rPr lang="cs-CZ" altLang="sk-SK" sz="2400" smtClean="0"/>
              <a:t>(VIM)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endParaRPr lang="cs-CZ" altLang="sk-SK" sz="2000" b="1" smtClean="0"/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sk-SK" altLang="sk-SK" sz="1800" smtClean="0"/>
              <a:t> </a:t>
            </a:r>
            <a:r>
              <a:rPr lang="sk-SK" altLang="sk-SK" sz="2000" smtClean="0"/>
              <a:t>(VIM) International vocabulary of basic and general terms in metrology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</a:pPr>
            <a:r>
              <a:rPr lang="cs-CZ" altLang="sk-SK" sz="2000" smtClean="0"/>
              <a:t>Mezinárodní slovník pre metrológiu – Základné a obecné pojmy a súvisiace termíny.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07950" y="63754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k-SK" altLang="sk-SK">
                <a:solidFill>
                  <a:schemeClr val="bg1"/>
                </a:solidFill>
                <a:latin typeface="Tahoma" charset="0"/>
              </a:rPr>
              <a:t>5/10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411413" y="3429000"/>
            <a:ext cx="3816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sk-SK" altLang="sk-SK" sz="2000">
                <a:latin typeface="Tahoma" charset="0"/>
              </a:rPr>
              <a:t>Pre strednú hodnotu platí: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5724525" y="63754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sk-SK" altLang="sk-SK">
                <a:solidFill>
                  <a:schemeClr val="bg1"/>
                </a:solidFill>
                <a:latin typeface="Tahoma" charset="0"/>
              </a:rPr>
              <a:t>Chyby a neistoty merania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3419475" y="5465763"/>
          <a:ext cx="1512888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2" name="Rovnica" r:id="rId3" imgW="660113" imgH="431613" progId="Equation.3">
                  <p:embed/>
                </p:oleObj>
              </mc:Choice>
              <mc:Fallback>
                <p:oleObj name="Rovnica" r:id="rId3" imgW="660113" imgH="4316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5465763"/>
                        <a:ext cx="1512888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11" name="Picture 7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88913"/>
            <a:ext cx="5616575" cy="3216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276600" y="3768725"/>
          <a:ext cx="2087563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3" name="Rovnica" r:id="rId6" imgW="889000" imgH="469900" progId="Equation.3">
                  <p:embed/>
                </p:oleObj>
              </mc:Choice>
              <mc:Fallback>
                <p:oleObj name="Rovnica" r:id="rId6" imgW="889000" imgH="4699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68725"/>
                        <a:ext cx="2087563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250825" y="4797425"/>
            <a:ext cx="85693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sk-SK" altLang="sk-SK" sz="2000">
                <a:latin typeface="Tahoma" charset="0"/>
              </a:rPr>
              <a:t>Odhad strednej hodnoty </a:t>
            </a:r>
            <a:r>
              <a:rPr lang="en-US" altLang="sk-SK" sz="2000" i="1">
                <a:latin typeface="Tahoma" charset="0"/>
                <a:cs typeface="Tahoma" charset="0"/>
              </a:rPr>
              <a:t>µ</a:t>
            </a:r>
            <a:r>
              <a:rPr lang="sk-SK" altLang="sk-SK" sz="2000">
                <a:latin typeface="Tahoma" charset="0"/>
              </a:rPr>
              <a:t> zo sady nameraných údajov </a:t>
            </a:r>
            <a:r>
              <a:rPr lang="sk-SK" altLang="sk-SK" sz="2000" i="1">
                <a:latin typeface="Tahoma" charset="0"/>
              </a:rPr>
              <a:t>x</a:t>
            </a:r>
            <a:r>
              <a:rPr lang="sk-SK" altLang="sk-SK" sz="2000" baseline="-25000">
                <a:latin typeface="Tahoma" charset="0"/>
              </a:rPr>
              <a:t>i  </a:t>
            </a:r>
            <a:r>
              <a:rPr lang="sk-SK" altLang="sk-SK" sz="2000">
                <a:latin typeface="Tahoma" charset="0"/>
              </a:rPr>
              <a:t>sa v praxi určí pomocou aritmetického priemeru:</a:t>
            </a:r>
          </a:p>
        </p:txBody>
      </p:sp>
      <p:sp>
        <p:nvSpPr>
          <p:cNvPr id="21515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07950" y="63754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k-SK" altLang="sk-SK">
                <a:solidFill>
                  <a:schemeClr val="bg1"/>
                </a:solidFill>
                <a:latin typeface="Tahoma" charset="0"/>
              </a:rPr>
              <a:t>5/10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5724525" y="63754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sk-SK" altLang="sk-SK">
                <a:solidFill>
                  <a:schemeClr val="bg1"/>
                </a:solidFill>
                <a:latin typeface="Tahoma" charset="0"/>
              </a:rPr>
              <a:t>Chyby a neistoty merania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sp>
        <p:nvSpPr>
          <p:cNvPr id="22533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graphicFrame>
        <p:nvGraphicFramePr>
          <p:cNvPr id="22534" name="Object 14"/>
          <p:cNvGraphicFramePr>
            <a:graphicFrameLocks noChangeAspect="1"/>
          </p:cNvGraphicFramePr>
          <p:nvPr/>
        </p:nvGraphicFramePr>
        <p:xfrm>
          <a:off x="1908175" y="3209925"/>
          <a:ext cx="2808288" cy="1011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Rovnica" r:id="rId3" imgW="1193800" imgH="431800" progId="Equation.3">
                  <p:embed/>
                </p:oleObj>
              </mc:Choice>
              <mc:Fallback>
                <p:oleObj name="Rovnica" r:id="rId3" imgW="1193800" imgH="431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209925"/>
                        <a:ext cx="2808288" cy="1011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Rectangle 18"/>
          <p:cNvSpPr>
            <a:spLocks noChangeArrowheads="1"/>
          </p:cNvSpPr>
          <p:nvPr/>
        </p:nvSpPr>
        <p:spPr bwMode="auto">
          <a:xfrm>
            <a:off x="358775" y="333375"/>
            <a:ext cx="878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sk-SK" sz="2400"/>
              <a:t>Rozptyl náhodnej premennej </a:t>
            </a:r>
            <a:r>
              <a:rPr lang="cs-CZ" altLang="sk-SK" sz="2400" i="1"/>
              <a:t>X </a:t>
            </a:r>
            <a:r>
              <a:rPr lang="cs-CZ" altLang="sk-SK" sz="2400"/>
              <a:t>(hodnoty meranej veličiny) </a:t>
            </a:r>
            <a:r>
              <a:rPr lang="cs-CZ" altLang="sk-SK" sz="2400" i="1"/>
              <a:t>σ</a:t>
            </a:r>
            <a:r>
              <a:rPr lang="cs-CZ" altLang="sk-SK" sz="2400"/>
              <a:t>:</a:t>
            </a:r>
          </a:p>
        </p:txBody>
      </p:sp>
      <p:sp>
        <p:nvSpPr>
          <p:cNvPr id="22536" name="Rectangle 19"/>
          <p:cNvSpPr>
            <a:spLocks noChangeArrowheads="1"/>
          </p:cNvSpPr>
          <p:nvPr/>
        </p:nvSpPr>
        <p:spPr bwMode="auto">
          <a:xfrm>
            <a:off x="250825" y="1844675"/>
            <a:ext cx="83534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sk-SK" sz="2400"/>
              <a:t>Odhad rozptylu náhodnej premennej </a:t>
            </a:r>
            <a:r>
              <a:rPr lang="cs-CZ" altLang="sk-SK" sz="2400" i="1"/>
              <a:t>X </a:t>
            </a:r>
            <a:r>
              <a:rPr lang="cs-CZ" altLang="sk-SK" sz="2400"/>
              <a:t>(hodnoty meranej veličiny)      pre sadu nameraných údajov je empirický  rozptyl     :</a:t>
            </a:r>
          </a:p>
        </p:txBody>
      </p:sp>
      <p:sp>
        <p:nvSpPr>
          <p:cNvPr id="2253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graphicFrame>
        <p:nvGraphicFramePr>
          <p:cNvPr id="22538" name="Object 20"/>
          <p:cNvGraphicFramePr>
            <a:graphicFrameLocks noChangeAspect="1"/>
          </p:cNvGraphicFramePr>
          <p:nvPr/>
        </p:nvGraphicFramePr>
        <p:xfrm>
          <a:off x="1476375" y="2205038"/>
          <a:ext cx="47783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Rovnica" r:id="rId5" imgW="190417" imgH="203112" progId="Equation.3">
                  <p:embed/>
                </p:oleObj>
              </mc:Choice>
              <mc:Fallback>
                <p:oleObj name="Rovnica" r:id="rId5" imgW="190417" imgH="203112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2205038"/>
                        <a:ext cx="47783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22"/>
          <p:cNvGraphicFramePr>
            <a:graphicFrameLocks noChangeAspect="1"/>
          </p:cNvGraphicFramePr>
          <p:nvPr/>
        </p:nvGraphicFramePr>
        <p:xfrm>
          <a:off x="1331913" y="2636838"/>
          <a:ext cx="3762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7" name="Rovnica" r:id="rId7" imgW="177569" imgH="202936" progId="Equation.3">
                  <p:embed/>
                </p:oleObj>
              </mc:Choice>
              <mc:Fallback>
                <p:oleObj name="Rovnica" r:id="rId7" imgW="177569" imgH="202936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2636838"/>
                        <a:ext cx="37623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540" name="Picture 24" descr="obr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836613"/>
            <a:ext cx="3024188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1" name="Rectangle 25"/>
          <p:cNvSpPr>
            <a:spLocks noChangeArrowheads="1"/>
          </p:cNvSpPr>
          <p:nvPr/>
        </p:nvSpPr>
        <p:spPr bwMode="auto">
          <a:xfrm>
            <a:off x="250825" y="4540250"/>
            <a:ext cx="85693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sk-SK" sz="2400"/>
              <a:t>Rozptyl náhodnej premennej </a:t>
            </a:r>
            <a:r>
              <a:rPr lang="cs-CZ" altLang="sk-SK" sz="2400" i="1"/>
              <a:t>X </a:t>
            </a:r>
            <a:r>
              <a:rPr lang="cs-CZ" altLang="sk-SK" sz="2400"/>
              <a:t>(hodnoty meranej  veličiny)  sa vyjadruje pomocou druhej mocniny jednotiek náhodnej premennej. Preto sa dá vyjadriť  charakteristika rozptylu s tým istým fyzikálnym rozmerom, ako má náhodná premenná </a:t>
            </a:r>
            <a:r>
              <a:rPr lang="cs-CZ" altLang="sk-SK" sz="2400" i="1"/>
              <a:t>X</a:t>
            </a:r>
            <a:r>
              <a:rPr lang="cs-CZ" altLang="sk-SK" sz="2400"/>
              <a:t>.</a:t>
            </a:r>
          </a:p>
        </p:txBody>
      </p:sp>
      <p:graphicFrame>
        <p:nvGraphicFramePr>
          <p:cNvPr id="22542" name="Object 26"/>
          <p:cNvGraphicFramePr>
            <a:graphicFrameLocks noGrp="1" noChangeAspect="1"/>
          </p:cNvGraphicFramePr>
          <p:nvPr>
            <p:ph/>
          </p:nvPr>
        </p:nvGraphicFramePr>
        <p:xfrm>
          <a:off x="8359775" y="4449763"/>
          <a:ext cx="4603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Rovnica" r:id="rId10" imgW="190417" imgH="203112" progId="Equation.3">
                  <p:embed/>
                </p:oleObj>
              </mc:Choice>
              <mc:Fallback>
                <p:oleObj name="Rovnica" r:id="rId10" imgW="190417" imgH="203112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59775" y="4449763"/>
                        <a:ext cx="4603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395288" y="476250"/>
            <a:ext cx="82073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sk-SK" sz="2400"/>
              <a:t>Smerodajná odchýlka </a:t>
            </a:r>
            <a:r>
              <a:rPr lang="cs-CZ" altLang="sk-SK" sz="2400" i="1"/>
              <a:t>σ </a:t>
            </a:r>
            <a:r>
              <a:rPr lang="cs-CZ" altLang="sk-SK" sz="2400"/>
              <a:t>sa získa ako druhá odmocnina</a:t>
            </a:r>
          </a:p>
          <a:p>
            <a:pPr eaLnBrk="1" hangingPunct="1"/>
            <a:r>
              <a:rPr lang="cs-CZ" altLang="sk-SK" sz="2400"/>
              <a:t>odhadu rozptylu náhodnej premennej X (hodnoty</a:t>
            </a:r>
          </a:p>
          <a:p>
            <a:pPr eaLnBrk="1" hangingPunct="1"/>
            <a:r>
              <a:rPr lang="cs-CZ" altLang="sk-SK" sz="2400"/>
              <a:t>meranej veličiny). Jej odhad - empirická smerodajná</a:t>
            </a:r>
          </a:p>
          <a:p>
            <a:pPr eaLnBrk="1" hangingPunct="1"/>
            <a:r>
              <a:rPr lang="cs-CZ" altLang="sk-SK" sz="2400"/>
              <a:t>odchýlka </a:t>
            </a:r>
            <a:r>
              <a:rPr lang="cs-CZ" altLang="sk-SK" sz="2400" i="1"/>
              <a:t>s </a:t>
            </a:r>
            <a:r>
              <a:rPr lang="cs-CZ" altLang="sk-SK" sz="2400"/>
              <a:t>- je teda:</a:t>
            </a:r>
          </a:p>
        </p:txBody>
      </p:sp>
      <p:pic>
        <p:nvPicPr>
          <p:cNvPr id="23555" name="Picture 6" descr="obr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609850"/>
            <a:ext cx="3889375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800" smtClean="0"/>
              <a:t>Aj náhodné chyby vznikajú zo štyroch zdrojov: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cs-CZ" altLang="sk-SK" sz="28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1) </a:t>
            </a:r>
            <a:r>
              <a:rPr lang="cs-CZ" altLang="sk-SK" sz="2400" i="1" smtClean="0"/>
              <a:t>meracia metóda</a:t>
            </a:r>
            <a:r>
              <a:rPr lang="cs-CZ" altLang="sk-SK" sz="2400" smtClean="0"/>
              <a:t> - nesprávne zvolená metóda, ktorá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náhodne ovplyvňuje meranie (napr. meranie výšky spenenej hladiny ultrazvukovým hladinomerom),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cs-CZ" altLang="sk-SK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2) </a:t>
            </a:r>
            <a:r>
              <a:rPr lang="cs-CZ" altLang="sk-SK" sz="2400" i="1" smtClean="0"/>
              <a:t>meradlo</a:t>
            </a:r>
            <a:r>
              <a:rPr lang="cs-CZ" altLang="sk-SK" sz="2400" smtClean="0"/>
              <a:t> - poškodená jedna alebo viacero súčastí meracieho reťazca (napr. poškodené meracie dotyky mikrometra),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cs-CZ" altLang="sk-SK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3) </a:t>
            </a:r>
            <a:r>
              <a:rPr lang="cs-CZ" altLang="sk-SK" sz="2400" i="1" smtClean="0"/>
              <a:t>podmienky merania</a:t>
            </a:r>
            <a:r>
              <a:rPr lang="cs-CZ" altLang="sk-SK" sz="2400" smtClean="0"/>
              <a:t> - meradlo sa používa v náhodne sa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meniacich podmienkach (napr. ultrazvukový snímače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vzdialenosti je citlivý na zmenu teploty, tlaku, vlhkosti...),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cs-CZ" altLang="sk-SK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4) </a:t>
            </a:r>
            <a:r>
              <a:rPr lang="cs-CZ" altLang="sk-SK" sz="2400" i="1" smtClean="0"/>
              <a:t>obsluha</a:t>
            </a:r>
            <a:r>
              <a:rPr lang="cs-CZ" altLang="sk-SK" sz="2400" smtClean="0"/>
              <a:t> - klasický a častý zdroj náhodných chýb (časté býva rôzne používanie meradla pri opakovanom meraní).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987425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800" smtClean="0"/>
              <a:t>Matematické vyjadrenie chyby:</a:t>
            </a:r>
          </a:p>
          <a:p>
            <a:pPr marL="987425" indent="0" eaLnBrk="1" hangingPunct="1">
              <a:lnSpc>
                <a:spcPct val="80000"/>
              </a:lnSpc>
              <a:buFontTx/>
              <a:buNone/>
            </a:pPr>
            <a:endParaRPr lang="cs-CZ" altLang="sk-SK" sz="2800" smtClean="0"/>
          </a:p>
          <a:p>
            <a:pPr marL="987425" indent="0" eaLnBrk="1" hangingPunct="1">
              <a:lnSpc>
                <a:spcPct val="80000"/>
              </a:lnSpc>
              <a:buFontTx/>
              <a:buNone/>
            </a:pPr>
            <a:endParaRPr lang="cs-CZ" altLang="sk-SK" sz="2800" smtClean="0"/>
          </a:p>
          <a:p>
            <a:pPr marL="987425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800" smtClean="0"/>
              <a:t>  -  je chyba merania,</a:t>
            </a:r>
          </a:p>
          <a:p>
            <a:pPr marL="987425" indent="0" eaLnBrk="1" hangingPunct="1">
              <a:lnSpc>
                <a:spcPct val="80000"/>
              </a:lnSpc>
              <a:buFontTx/>
              <a:buNone/>
            </a:pPr>
            <a:endParaRPr lang="cs-CZ" altLang="sk-SK" sz="2800" smtClean="0"/>
          </a:p>
          <a:p>
            <a:pPr marL="987425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800" smtClean="0"/>
              <a:t>-  je nameraná hodnota</a:t>
            </a:r>
          </a:p>
          <a:p>
            <a:pPr marL="987425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hodnota veličiny reprezentujúca výsledok merania</a:t>
            </a:r>
          </a:p>
          <a:p>
            <a:pPr marL="987425" indent="0" eaLnBrk="1" hangingPunct="1">
              <a:lnSpc>
                <a:spcPct val="80000"/>
              </a:lnSpc>
              <a:buFontTx/>
              <a:buNone/>
            </a:pPr>
            <a:endParaRPr lang="cs-CZ" altLang="sk-SK" sz="2400" smtClean="0"/>
          </a:p>
          <a:p>
            <a:pPr marL="987425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800" i="1" smtClean="0"/>
              <a:t>- </a:t>
            </a:r>
            <a:r>
              <a:rPr lang="cs-CZ" altLang="sk-SK" sz="2800" smtClean="0"/>
              <a:t> je referenčná hodnota hodnota meranej</a:t>
            </a:r>
          </a:p>
          <a:p>
            <a:pPr marL="987425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pravá hodnota veličiny meranej veličiny, ktorá je v danom prípade neznáma, alebo konvenčná hodnota veličiny, ktorá je v danom prípade známa.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563938" y="765175"/>
          <a:ext cx="295275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Rovnica" r:id="rId3" imgW="863225" imgH="228501" progId="Equation.3">
                  <p:embed/>
                </p:oleObj>
              </mc:Choice>
              <mc:Fallback>
                <p:oleObj name="Rovnica" r:id="rId3" imgW="863225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765175"/>
                        <a:ext cx="2952750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Rectangle 15"/>
          <p:cNvSpPr>
            <a:spLocks noChangeArrowheads="1"/>
          </p:cNvSpPr>
          <p:nvPr/>
        </p:nvSpPr>
        <p:spPr bwMode="auto">
          <a:xfrm>
            <a:off x="4448175" y="3117850"/>
            <a:ext cx="24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k-SK" altLang="sk-SK"/>
              <a:t> </a:t>
            </a:r>
            <a:endParaRPr lang="cs-CZ" altLang="sk-SK"/>
          </a:p>
        </p:txBody>
      </p:sp>
      <p:graphicFrame>
        <p:nvGraphicFramePr>
          <p:cNvPr id="4102" name="Object 14"/>
          <p:cNvGraphicFramePr>
            <a:graphicFrameLocks noChangeAspect="1"/>
          </p:cNvGraphicFramePr>
          <p:nvPr/>
        </p:nvGraphicFramePr>
        <p:xfrm>
          <a:off x="579438" y="1412875"/>
          <a:ext cx="4635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Rovnica" r:id="rId5" imgW="139579" imgH="164957" progId="Equation.3">
                  <p:embed/>
                </p:oleObj>
              </mc:Choice>
              <mc:Fallback>
                <p:oleObj name="Rovnica" r:id="rId5" imgW="139579" imgH="164957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1412875"/>
                        <a:ext cx="46355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17"/>
          <p:cNvSpPr>
            <a:spLocks noChangeArrowheads="1"/>
          </p:cNvSpPr>
          <p:nvPr/>
        </p:nvSpPr>
        <p:spPr bwMode="auto">
          <a:xfrm>
            <a:off x="0" y="32527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graphicFrame>
        <p:nvGraphicFramePr>
          <p:cNvPr id="4104" name="Object 16"/>
          <p:cNvGraphicFramePr>
            <a:graphicFrameLocks noChangeAspect="1"/>
          </p:cNvGraphicFramePr>
          <p:nvPr/>
        </p:nvGraphicFramePr>
        <p:xfrm>
          <a:off x="468313" y="2060575"/>
          <a:ext cx="1008062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Rovnica" r:id="rId7" imgW="279400" imgH="228600" progId="Equation.3">
                  <p:embed/>
                </p:oleObj>
              </mc:Choice>
              <mc:Fallback>
                <p:oleObj name="Rovnica" r:id="rId7" imgW="279400" imgH="2286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060575"/>
                        <a:ext cx="1008062" cy="828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18"/>
          <p:cNvGraphicFramePr>
            <a:graphicFrameLocks noChangeAspect="1"/>
          </p:cNvGraphicFramePr>
          <p:nvPr/>
        </p:nvGraphicFramePr>
        <p:xfrm>
          <a:off x="395288" y="3213100"/>
          <a:ext cx="8636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Rovnica" r:id="rId9" imgW="241300" imgH="228600" progId="Equation.3">
                  <p:embed/>
                </p:oleObj>
              </mc:Choice>
              <mc:Fallback>
                <p:oleObj name="Rovnica" r:id="rId9" imgW="241300" imgH="2286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213100"/>
                        <a:ext cx="86360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88913"/>
            <a:ext cx="8229600" cy="5937250"/>
          </a:xfrm>
        </p:spPr>
        <p:txBody>
          <a:bodyPr/>
          <a:lstStyle/>
          <a:p>
            <a:pPr marL="449263" indent="-449263" eaLnBrk="1" hangingPunct="1">
              <a:lnSpc>
                <a:spcPct val="90000"/>
              </a:lnSpc>
              <a:buFontTx/>
              <a:buNone/>
            </a:pPr>
            <a:r>
              <a:rPr lang="cs-CZ" altLang="sk-SK" sz="2800" b="1" smtClean="0"/>
              <a:t>    referenčná hodnota veličiny</a:t>
            </a:r>
          </a:p>
          <a:p>
            <a:pPr marL="449263" indent="-449263" eaLnBrk="1" hangingPunct="1">
              <a:lnSpc>
                <a:spcPct val="90000"/>
              </a:lnSpc>
              <a:buFontTx/>
              <a:buNone/>
            </a:pPr>
            <a:r>
              <a:rPr lang="cs-CZ" altLang="sk-SK" sz="2800" smtClean="0"/>
              <a:t>    hodnota veličiny používaná ako základ pre porovnávanie s hodnotami veličín  rovnakého druhu.</a:t>
            </a:r>
            <a:r>
              <a:rPr lang="cs-CZ" altLang="sk-SK" sz="2400" smtClean="0"/>
              <a:t>  </a:t>
            </a:r>
          </a:p>
          <a:p>
            <a:pPr marL="449263" indent="-449263" eaLnBrk="1" hangingPunct="1">
              <a:lnSpc>
                <a:spcPct val="90000"/>
              </a:lnSpc>
              <a:buFontTx/>
              <a:buNone/>
            </a:pPr>
            <a:r>
              <a:rPr lang="cs-CZ" altLang="sk-SK" sz="2000" smtClean="0"/>
              <a:t>     (</a:t>
            </a:r>
            <a:r>
              <a:rPr lang="cs-CZ" altLang="sk-SK" sz="2000" i="1" smtClean="0"/>
              <a:t>Veličiny priemer, obvod a vlnová dĺžka sú obecne považované za veličiny rovnakého druhu, a to druhom veličiny nazvaným dĺžka).</a:t>
            </a:r>
          </a:p>
          <a:p>
            <a:pPr marL="449263" indent="-449263" eaLnBrk="1" hangingPunct="1">
              <a:lnSpc>
                <a:spcPct val="90000"/>
              </a:lnSpc>
              <a:buFontTx/>
              <a:buNone/>
            </a:pPr>
            <a:endParaRPr lang="cs-CZ" altLang="sk-SK" sz="2000" i="1" smtClean="0"/>
          </a:p>
          <a:p>
            <a:pPr marL="449263" indent="-449263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     Referenčná hodnota veličiny môže byť získaná ako:</a:t>
            </a:r>
            <a:br>
              <a:rPr lang="cs-CZ" altLang="sk-SK" sz="2400" smtClean="0"/>
            </a:br>
            <a:r>
              <a:rPr lang="cs-CZ" altLang="sk-SK" sz="2400" smtClean="0"/>
              <a:t> - teoretická alebo stanovená hodnota na vedeckých  podkladoch, </a:t>
            </a:r>
          </a:p>
          <a:p>
            <a:pPr marL="449263" indent="-449263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      -  odsúhlasená alebo certifikovaná hodnota založená na experimentálnych prácach niektorých národných alebo mezinárodných organizáciách, </a:t>
            </a:r>
          </a:p>
          <a:p>
            <a:pPr marL="449263" indent="-449263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      - priradená alebo certifikovaná hodnota založená na experimentálnej spolupráci pod patronátom vedeckej či  technickej skupiny.</a:t>
            </a:r>
          </a:p>
          <a:p>
            <a:pPr marL="449263" indent="-449263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0"/>
            <a:ext cx="8229600" cy="61261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800" b="1" smtClean="0"/>
              <a:t>pravá (skutočná) hodnota veličiny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800" smtClean="0"/>
              <a:t>hodnota veličiny, ktorá je v zhode s definíciou veličiny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V chybovom prístupe je pri popise merania pravá hodnota veličiny považovaná za jedinečnú a v praxi nepoznateľnú.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Neistotovým prístupom sa pripúšťa, že následkom v svojej podstate neúplného množstva podrobností v definícii veličiny neexistuje jediná pravá hodnota veličiny, ale skôr súbor pravých hodnôt veličín v zhode s definíciou. Avšak tento súbor hodnôt je z princípu a v praxi nepoznateľný.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Ďalšie  prístupy vo veľkej miere  obchádzajú  pojem pravá hodnota veličiny a pri určovaní ich platnosti sa opierajú o pojem metrologickej zlúčiteľnosti výsledkov merania.</a:t>
            </a:r>
            <a:r>
              <a:rPr lang="cs-CZ" altLang="sk-SK" sz="2800" smtClean="0"/>
              <a:t/>
            </a:r>
            <a:br>
              <a:rPr lang="cs-CZ" altLang="sk-SK" sz="2800" smtClean="0"/>
            </a:br>
            <a:endParaRPr lang="cs-CZ" altLang="sk-SK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cs-CZ" altLang="sk-SK" sz="1800" i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V zvláštnom prípade fundamentálnou konštantou je veličina považovaná za jedinú pravú hodnotu veličiny.</a:t>
            </a:r>
            <a:br>
              <a:rPr lang="cs-CZ" altLang="sk-SK" sz="2400" smtClean="0"/>
            </a:br>
            <a:endParaRPr lang="cs-CZ" altLang="sk-SK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400" smtClean="0"/>
              <a:t>Pokiaľ je definičná neistota meranej veličiny považována za zanedbateľnú v porovnaní  s inými zožkami neistoty merania, meraná veličina smie byť považovaná za "v podstate jedinečnú" pravú hodnotu veličiny. To je prístup prevzatý GUM a súvisiace dokumenty, kde je slovo "pravá" považované za nadbytočné.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cs-CZ" altLang="sk-SK" sz="18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cs-CZ" altLang="sk-SK" sz="18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800" b="1" smtClean="0"/>
              <a:t>konvenčná hodnota veličiny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800" smtClean="0"/>
              <a:t>hodnota veličiny prisúdená dohodou k veličine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cs-CZ" altLang="sk-SK" sz="2800" smtClean="0"/>
              <a:t>pre daný účel </a:t>
            </a:r>
            <a:r>
              <a:rPr lang="cs-CZ" altLang="sk-SK" sz="2800" i="1" smtClean="0"/>
              <a:t>g </a:t>
            </a:r>
            <a:r>
              <a:rPr lang="cs-CZ" altLang="sk-SK" sz="2800" smtClean="0"/>
              <a:t>= 9,806 65 </a:t>
            </a:r>
          </a:p>
          <a:p>
            <a:pPr marL="0" indent="0" eaLnBrk="1" hangingPunct="1">
              <a:lnSpc>
                <a:spcPct val="80000"/>
              </a:lnSpc>
            </a:pPr>
            <a:endParaRPr lang="cs-CZ" altLang="sk-SK" sz="2800" smtClean="0"/>
          </a:p>
          <a:p>
            <a:pPr marL="0" indent="0" eaLnBrk="1" hangingPunct="1">
              <a:lnSpc>
                <a:spcPct val="80000"/>
              </a:lnSpc>
            </a:pPr>
            <a:endParaRPr lang="cs-CZ" altLang="sk-SK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229600" cy="63357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sk-SK" smtClean="0"/>
              <a:t>Chyba merania pozostáva z dvoch zložiek:</a:t>
            </a:r>
          </a:p>
          <a:p>
            <a:pPr eaLnBrk="1" hangingPunct="1">
              <a:buFontTx/>
              <a:buNone/>
            </a:pPr>
            <a:r>
              <a:rPr lang="cs-CZ" altLang="sk-SK" smtClean="0"/>
              <a:t>a) systematickej,</a:t>
            </a:r>
          </a:p>
          <a:p>
            <a:pPr eaLnBrk="1" hangingPunct="1">
              <a:buFontTx/>
              <a:buNone/>
            </a:pPr>
            <a:r>
              <a:rPr lang="cs-CZ" altLang="sk-SK" smtClean="0"/>
              <a:t>b) náhodnej.</a:t>
            </a:r>
          </a:p>
          <a:p>
            <a:pPr eaLnBrk="1" hangingPunct="1">
              <a:buFontTx/>
              <a:buNone/>
            </a:pPr>
            <a:r>
              <a:rPr lang="cs-CZ" altLang="sk-SK" smtClean="0"/>
              <a:t>Podľa toho potom poznáme chyby:</a:t>
            </a:r>
          </a:p>
          <a:p>
            <a:pPr eaLnBrk="1" hangingPunct="1">
              <a:buFontTx/>
              <a:buNone/>
            </a:pPr>
            <a:r>
              <a:rPr lang="cs-CZ" altLang="sk-SK" smtClean="0"/>
              <a:t>a) systematické,</a:t>
            </a:r>
          </a:p>
          <a:p>
            <a:pPr eaLnBrk="1" hangingPunct="1">
              <a:buFontTx/>
              <a:buNone/>
            </a:pPr>
            <a:r>
              <a:rPr lang="cs-CZ" altLang="sk-SK" smtClean="0"/>
              <a:t>b) náhodné.</a:t>
            </a:r>
            <a:endParaRPr lang="cs-CZ" altLang="sk-SK" sz="2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800" b="1" smtClean="0"/>
              <a:t>Systematická chyba merania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800" smtClean="0"/>
              <a:t>zložka chyby merania, ktorá pri opakovaných meraniach ostává konštantná alebo sa mení  predikovaným spôsobom.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cs-CZ" altLang="sk-SK" sz="28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Referenčnou hodnotou veličiny pre systematickú chybu merania je pravá hodnota veličiny alebo nameraná hodnota veličiny etalónu so zanedbateľnou neistotou merania, alebo konvenčná hodnota veličiny.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sk-SK" altLang="sk-SK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Systematická chyba merania a jej pôsobenie môžu byť známe nebo neznáme.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cs-CZ" altLang="sk-SK" sz="240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cs-CZ" altLang="sk-SK" sz="2400" smtClean="0"/>
              <a:t>Korekcia môže byť aplikovaná na kompenzáciu známej systematickej chyby merania.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altLang="sk-SK" sz="2800" b="1" smtClean="0"/>
              <a:t>Systematická chyba</a:t>
            </a:r>
            <a:r>
              <a:rPr lang="cs-CZ" altLang="sk-SK" sz="2800" smtClean="0"/>
              <a:t> merania sa rovná chybe merania mínus náhodná chyba merania.</a:t>
            </a:r>
          </a:p>
          <a:p>
            <a:pPr marL="0" indent="0" eaLnBrk="1" hangingPunct="1">
              <a:buFontTx/>
              <a:buNone/>
            </a:pPr>
            <a:r>
              <a:rPr lang="cs-CZ" altLang="sk-SK" sz="2400" smtClean="0"/>
              <a:t>Podľa definície predpokladajme </a:t>
            </a:r>
            <a:r>
              <a:rPr lang="cs-CZ" altLang="sk-SK" sz="2400" i="1" smtClean="0"/>
              <a:t>n </a:t>
            </a:r>
            <a:r>
              <a:rPr lang="cs-CZ" altLang="sk-SK" sz="2400" smtClean="0"/>
              <a:t>meraní tej istej veličiny </a:t>
            </a:r>
            <a:r>
              <a:rPr lang="cs-CZ" altLang="sk-SK" sz="2400" i="1" smtClean="0"/>
              <a:t>X,</a:t>
            </a:r>
            <a:r>
              <a:rPr lang="cs-CZ" altLang="sk-SK" sz="2400" smtClean="0"/>
              <a:t> vykonaných za tých istých podmienok, pričom výsledky jednotlivých meraní sa označia                    . </a:t>
            </a:r>
          </a:p>
          <a:p>
            <a:pPr marL="0" indent="0" eaLnBrk="1" hangingPunct="1">
              <a:buFontTx/>
              <a:buNone/>
            </a:pPr>
            <a:r>
              <a:rPr lang="cs-CZ" altLang="sk-SK" sz="2400" smtClean="0"/>
              <a:t>Najpoužívanejší odhad výsledku merania je aritmetický priemer        :</a:t>
            </a:r>
            <a:r>
              <a:rPr lang="cs-CZ" altLang="sk-SK" smtClean="0"/>
              <a:t> </a:t>
            </a:r>
            <a:endParaRPr lang="cs-CZ" altLang="sk-SK" sz="2800" smtClean="0"/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859338" y="1876425"/>
          <a:ext cx="1512887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Rovnica" r:id="rId3" imgW="634725" imgH="228501" progId="Equation.3">
                  <p:embed/>
                </p:oleObj>
              </mc:Choice>
              <mc:Fallback>
                <p:oleObj name="Rovnica" r:id="rId3" imgW="634725" imgH="228501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1876425"/>
                        <a:ext cx="1512887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619250" y="2781300"/>
          <a:ext cx="28416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Rovnica" r:id="rId5" imgW="126780" imgH="215526" progId="Equation.3">
                  <p:embed/>
                </p:oleObj>
              </mc:Choice>
              <mc:Fallback>
                <p:oleObj name="Rovnica" r:id="rId5" imgW="126780" imgH="21552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781300"/>
                        <a:ext cx="28416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sk-SK" altLang="sk-SK"/>
          </a:p>
        </p:txBody>
      </p:sp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771775" y="3081338"/>
          <a:ext cx="1800225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Rovnica" r:id="rId7" imgW="723586" imgH="431613" progId="Equation.3">
                  <p:embed/>
                </p:oleObj>
              </mc:Choice>
              <mc:Fallback>
                <p:oleObj name="Rovnica" r:id="rId7" imgW="723586" imgH="431613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3081338"/>
                        <a:ext cx="1800225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611188" y="4149725"/>
            <a:ext cx="7777162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altLang="sk-SK" sz="2400"/>
              <a:t>Všeobecným cieľom je vylúčenie systematickej chyby z</a:t>
            </a:r>
          </a:p>
          <a:p>
            <a:pPr eaLnBrk="1" hangingPunct="1"/>
            <a:r>
              <a:rPr lang="cs-CZ" altLang="sk-SK" sz="2400"/>
              <a:t>výsledku merania.</a:t>
            </a:r>
          </a:p>
          <a:p>
            <a:pPr eaLnBrk="1" hangingPunct="1"/>
            <a:r>
              <a:rPr lang="cs-CZ" altLang="sk-SK" sz="2400"/>
              <a:t>V tejto súvislosti sa spomínajú dva pojmy:</a:t>
            </a:r>
          </a:p>
          <a:p>
            <a:pPr eaLnBrk="1" hangingPunct="1"/>
            <a:r>
              <a:rPr lang="cs-CZ" altLang="sk-SK" sz="2400"/>
              <a:t>a) nekorigovaný výsledok merania,</a:t>
            </a:r>
          </a:p>
          <a:p>
            <a:pPr eaLnBrk="1" hangingPunct="1"/>
            <a:r>
              <a:rPr lang="cs-CZ" altLang="sk-SK" sz="2400"/>
              <a:t>b) korigovaný výsledok merania.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1232</Words>
  <Application>Microsoft Office PowerPoint</Application>
  <PresentationFormat>Prezentácia na obrazovke (4:3)</PresentationFormat>
  <Paragraphs>145</Paragraphs>
  <Slides>23</Slides>
  <Notes>0</Notes>
  <HiddenSlides>0</HiddenSlides>
  <MMClips>0</MMClips>
  <ScaleCrop>false</ScaleCrop>
  <HeadingPairs>
    <vt:vector size="8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7" baseType="lpstr">
      <vt:lpstr>Arial</vt:lpstr>
      <vt:lpstr>Tahoma</vt:lpstr>
      <vt:lpstr>Predvolený návrh</vt:lpstr>
      <vt:lpstr>Rovnica</vt:lpstr>
      <vt:lpstr>Prednáška č.2 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Histogram</vt:lpstr>
      <vt:lpstr>Prezentácia programu PowerPoint</vt:lpstr>
      <vt:lpstr>Rozdelenie pravdepodobnosti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Miroslav Dovica</dc:creator>
  <cp:lastModifiedBy>Miroslav Dovica</cp:lastModifiedBy>
  <cp:revision>158</cp:revision>
  <dcterms:created xsi:type="dcterms:W3CDTF">2012-09-11T07:07:15Z</dcterms:created>
  <dcterms:modified xsi:type="dcterms:W3CDTF">2023-10-03T09:29:41Z</dcterms:modified>
</cp:coreProperties>
</file>