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320" r:id="rId3"/>
    <p:sldId id="294" r:id="rId4"/>
    <p:sldId id="298" r:id="rId5"/>
    <p:sldId id="295" r:id="rId6"/>
    <p:sldId id="299" r:id="rId7"/>
    <p:sldId id="296" r:id="rId8"/>
    <p:sldId id="300" r:id="rId9"/>
    <p:sldId id="301" r:id="rId10"/>
    <p:sldId id="302" r:id="rId11"/>
    <p:sldId id="303" r:id="rId12"/>
    <p:sldId id="297" r:id="rId13"/>
    <p:sldId id="304" r:id="rId14"/>
    <p:sldId id="305" r:id="rId15"/>
    <p:sldId id="307" r:id="rId16"/>
    <p:sldId id="308" r:id="rId17"/>
    <p:sldId id="309" r:id="rId18"/>
    <p:sldId id="317" r:id="rId19"/>
    <p:sldId id="313" r:id="rId20"/>
    <p:sldId id="314" r:id="rId21"/>
    <p:sldId id="315" r:id="rId22"/>
    <p:sldId id="316" r:id="rId23"/>
    <p:sldId id="312" r:id="rId24"/>
    <p:sldId id="310" r:id="rId25"/>
    <p:sldId id="306" r:id="rId26"/>
    <p:sldId id="318" r:id="rId27"/>
    <p:sldId id="319" r:id="rId2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93" autoAdjust="0"/>
    <p:restoredTop sz="94660"/>
  </p:normalViewPr>
  <p:slideViewPr>
    <p:cSldViewPr>
      <p:cViewPr varScale="1">
        <p:scale>
          <a:sx n="108" d="100"/>
          <a:sy n="108" d="100"/>
        </p:scale>
        <p:origin x="132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51.wmf"/><Relationship Id="rId2" Type="http://schemas.openxmlformats.org/officeDocument/2006/relationships/image" Target="../media/image47.wmf"/><Relationship Id="rId1" Type="http://schemas.openxmlformats.org/officeDocument/2006/relationships/image" Target="../media/image43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43.wmf"/><Relationship Id="rId4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9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CD46C-5FDC-4CBB-9365-A57E5D0B5C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79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9ECF3-7A5E-4832-81E9-4F4FB18E5E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622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875AB-CF0F-404E-9F16-4C5F8092DFB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7665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5125B-EAF4-4D57-A76F-75AFF0F941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9625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0A111-95B3-4818-9B70-CEBA6299C3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9144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9062E-2584-4773-8A46-120A50B652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7981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D3E4A-18F6-43BB-9FA2-C658A156C8C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4560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704B2-53FD-4396-811F-7229A818B3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9960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3FA71-E986-4120-8109-99E20C6637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151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E95F3-9BB8-4D43-A88C-D14455EEFE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075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73FAF-02BC-41D9-9775-629F42FE5D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45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sk-SK" smtClean="0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sk-SK" smtClean="0"/>
              <a:t>Kliknite sem a upravte štýly predlohy textu.</a:t>
            </a:r>
          </a:p>
          <a:p>
            <a:pPr lvl="1"/>
            <a:r>
              <a:rPr lang="cs-CZ" altLang="sk-SK" smtClean="0"/>
              <a:t>Druhá úroveň</a:t>
            </a:r>
          </a:p>
          <a:p>
            <a:pPr lvl="2"/>
            <a:r>
              <a:rPr lang="cs-CZ" altLang="sk-SK" smtClean="0"/>
              <a:t>Tretia úroveň</a:t>
            </a:r>
          </a:p>
          <a:p>
            <a:pPr lvl="3"/>
            <a:r>
              <a:rPr lang="cs-CZ" altLang="sk-SK" smtClean="0"/>
              <a:t>Štvrtá úroveň</a:t>
            </a:r>
          </a:p>
          <a:p>
            <a:pPr lvl="4"/>
            <a:r>
              <a:rPr lang="cs-CZ" altLang="sk-SK" smtClean="0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8CE8B64-B0DD-4FF4-8D52-33BA3C9BC3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0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3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7.bin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4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Relationship Id="rId9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45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4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61.bin"/><Relationship Id="rId18" Type="http://schemas.openxmlformats.org/officeDocument/2006/relationships/oleObject" Target="../embeddings/oleObject64.bin"/><Relationship Id="rId3" Type="http://schemas.openxmlformats.org/officeDocument/2006/relationships/oleObject" Target="../embeddings/oleObject55.bin"/><Relationship Id="rId21" Type="http://schemas.openxmlformats.org/officeDocument/2006/relationships/oleObject" Target="../embeddings/oleObject66.bin"/><Relationship Id="rId7" Type="http://schemas.openxmlformats.org/officeDocument/2006/relationships/oleObject" Target="../embeddings/oleObject57.bin"/><Relationship Id="rId12" Type="http://schemas.openxmlformats.org/officeDocument/2006/relationships/oleObject" Target="../embeddings/oleObject60.bin"/><Relationship Id="rId1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20" Type="http://schemas.openxmlformats.org/officeDocument/2006/relationships/image" Target="../media/image51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2.bin"/><Relationship Id="rId10" Type="http://schemas.openxmlformats.org/officeDocument/2006/relationships/image" Target="../media/image48.wmf"/><Relationship Id="rId19" Type="http://schemas.openxmlformats.org/officeDocument/2006/relationships/oleObject" Target="../embeddings/oleObject65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49.wmf"/><Relationship Id="rId22" Type="http://schemas.openxmlformats.org/officeDocument/2006/relationships/oleObject" Target="../embeddings/oleObject67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54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71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55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k-SK" sz="2400" smtClean="0"/>
              <a:t>Predn</a:t>
            </a:r>
            <a:r>
              <a:rPr lang="sk-SK" altLang="sk-SK" sz="2400" smtClean="0"/>
              <a:t>áška č.3</a:t>
            </a:r>
            <a:r>
              <a:rPr lang="cs-CZ" altLang="sk-SK" smtClean="0"/>
              <a:t/>
            </a:r>
            <a:br>
              <a:rPr lang="cs-CZ" altLang="sk-SK" smtClean="0"/>
            </a:br>
            <a:endParaRPr lang="cs-CZ" altLang="sk-SK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sk-SK" altLang="sk-SK" sz="3600" b="1" smtClean="0"/>
          </a:p>
          <a:p>
            <a:pPr algn="ctr" eaLnBrk="1" hangingPunct="1">
              <a:buFontTx/>
              <a:buNone/>
            </a:pPr>
            <a:endParaRPr lang="sk-SK" altLang="sk-SK" sz="3600" b="1" smtClean="0"/>
          </a:p>
          <a:p>
            <a:pPr algn="ctr" eaLnBrk="1" hangingPunct="1">
              <a:buFontTx/>
              <a:buNone/>
            </a:pPr>
            <a:endParaRPr lang="sk-SK" altLang="sk-SK" sz="3600" b="1" smtClean="0"/>
          </a:p>
          <a:p>
            <a:pPr algn="ctr" eaLnBrk="1" hangingPunct="1">
              <a:buFontTx/>
              <a:buNone/>
            </a:pPr>
            <a:r>
              <a:rPr lang="sk-SK" altLang="sk-SK" sz="3600" b="1" smtClean="0"/>
              <a:t>NEISTOTY V MERAN</a:t>
            </a:r>
            <a:r>
              <a:rPr lang="cs-CZ" altLang="sk-SK" sz="3600" smtClean="0"/>
              <a:t>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bdĺžnik 3"/>
          <p:cNvSpPr>
            <a:spLocks noChangeArrowheads="1"/>
          </p:cNvSpPr>
          <p:nvPr/>
        </p:nvSpPr>
        <p:spPr bwMode="auto">
          <a:xfrm>
            <a:off x="179388" y="58738"/>
            <a:ext cx="8496300" cy="449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800" b="1"/>
              <a:t>Zákon šírenia neistôt pre nekorelované odhady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8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Neistotu odhadu     veličiny       v prípade, že odhady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 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                        sú nekorelované, určíme zo vzťahu: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kde citlivostné (prevodové) koeficienty: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</p:txBody>
      </p:sp>
      <p:graphicFrame>
        <p:nvGraphicFramePr>
          <p:cNvPr id="11267" name="Objekt 4"/>
          <p:cNvGraphicFramePr>
            <a:graphicFrameLocks noChangeAspect="1"/>
          </p:cNvGraphicFramePr>
          <p:nvPr/>
        </p:nvGraphicFramePr>
        <p:xfrm>
          <a:off x="4067175" y="765175"/>
          <a:ext cx="3667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2" name="Rovnica" r:id="rId3" imgW="139579" imgH="164957" progId="Equation.3">
                  <p:embed/>
                </p:oleObj>
              </mc:Choice>
              <mc:Fallback>
                <p:oleObj name="Rovnica" r:id="rId3" imgW="139579" imgH="164957" progId="Equation.3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765175"/>
                        <a:ext cx="3667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kt 5"/>
          <p:cNvGraphicFramePr>
            <a:graphicFrameLocks noChangeAspect="1"/>
          </p:cNvGraphicFramePr>
          <p:nvPr/>
        </p:nvGraphicFramePr>
        <p:xfrm>
          <a:off x="2484438" y="836613"/>
          <a:ext cx="3667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" name="Rovnica" r:id="rId5" imgW="139579" imgH="164957" progId="Equation.3">
                  <p:embed/>
                </p:oleObj>
              </mc:Choice>
              <mc:Fallback>
                <p:oleObj name="Rovnica" r:id="rId5" imgW="139579" imgH="164957" progId="Equation.3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836613"/>
                        <a:ext cx="366712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kt 6"/>
          <p:cNvGraphicFramePr>
            <a:graphicFrameLocks noChangeAspect="1"/>
          </p:cNvGraphicFramePr>
          <p:nvPr/>
        </p:nvGraphicFramePr>
        <p:xfrm>
          <a:off x="258763" y="1412875"/>
          <a:ext cx="1792287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4" name="Rovnica" r:id="rId7" imgW="710891" imgH="215806" progId="Equation.3">
                  <p:embed/>
                </p:oleObj>
              </mc:Choice>
              <mc:Fallback>
                <p:oleObj name="Rovnica" r:id="rId7" imgW="710891" imgH="215806" progId="Equation.3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763" y="1412875"/>
                        <a:ext cx="1792287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kt 7"/>
          <p:cNvGraphicFramePr>
            <a:graphicFrameLocks noChangeAspect="1"/>
          </p:cNvGraphicFramePr>
          <p:nvPr/>
        </p:nvGraphicFramePr>
        <p:xfrm>
          <a:off x="566738" y="2111375"/>
          <a:ext cx="2657475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5" name="Rovnica" r:id="rId9" imgW="977900" imgH="431800" progId="Equation.3">
                  <p:embed/>
                </p:oleObj>
              </mc:Choice>
              <mc:Fallback>
                <p:oleObj name="Rovnica" r:id="rId9" imgW="977900" imgH="431800" progId="Equation.3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2111375"/>
                        <a:ext cx="2657475" cy="1173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kt 8"/>
          <p:cNvGraphicFramePr>
            <a:graphicFrameLocks noChangeAspect="1"/>
          </p:cNvGraphicFramePr>
          <p:nvPr/>
        </p:nvGraphicFramePr>
        <p:xfrm>
          <a:off x="427038" y="4632325"/>
          <a:ext cx="5835650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6" name="Rovnica" r:id="rId11" imgW="2146300" imgH="431800" progId="Equation.3">
                  <p:embed/>
                </p:oleObj>
              </mc:Choice>
              <mc:Fallback>
                <p:oleObj name="Rovnica" r:id="rId11" imgW="2146300" imgH="431800" progId="Equation.3">
                  <p:embed/>
                  <p:pic>
                    <p:nvPicPr>
                      <p:cNvPr id="0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8" y="4632325"/>
                        <a:ext cx="5835650" cy="1173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bdĺžnik 3"/>
          <p:cNvSpPr>
            <a:spLocks noChangeArrowheads="1"/>
          </p:cNvSpPr>
          <p:nvPr/>
        </p:nvSpPr>
        <p:spPr bwMode="auto">
          <a:xfrm>
            <a:off x="395288" y="333375"/>
            <a:ext cx="8497887" cy="606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800" b="1"/>
              <a:t>Zákon šírenia neistôt pre korelované odhady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Neistotu odhadu      veličiny      v prípade, že odhady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                      sú  korelované, musíme uvažovať aj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kovariancie medzi jednotlivými odhadmi.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Neistotu určíme zo vzťahu: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kde           je kovariancia medzi korelovanými odhadmi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                    , ktorú určíme metódou typu A alebo B.</a:t>
            </a:r>
          </a:p>
        </p:txBody>
      </p:sp>
      <p:graphicFrame>
        <p:nvGraphicFramePr>
          <p:cNvPr id="12291" name="Objekt 4"/>
          <p:cNvGraphicFramePr>
            <a:graphicFrameLocks noChangeAspect="1"/>
          </p:cNvGraphicFramePr>
          <p:nvPr/>
        </p:nvGraphicFramePr>
        <p:xfrm>
          <a:off x="4349750" y="1125538"/>
          <a:ext cx="3667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7" name="Rovnica" r:id="rId3" imgW="139579" imgH="164957" progId="Equation.3">
                  <p:embed/>
                </p:oleObj>
              </mc:Choice>
              <mc:Fallback>
                <p:oleObj name="Rovnica" r:id="rId3" imgW="139579" imgH="164957" progId="Equation.3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1125538"/>
                        <a:ext cx="3667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kt 5"/>
          <p:cNvGraphicFramePr>
            <a:graphicFrameLocks noChangeAspect="1"/>
          </p:cNvGraphicFramePr>
          <p:nvPr/>
        </p:nvGraphicFramePr>
        <p:xfrm>
          <a:off x="2765425" y="1268413"/>
          <a:ext cx="3667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8" name="Rovnica" r:id="rId5" imgW="139579" imgH="164957" progId="Equation.3">
                  <p:embed/>
                </p:oleObj>
              </mc:Choice>
              <mc:Fallback>
                <p:oleObj name="Rovnica" r:id="rId5" imgW="139579" imgH="164957" progId="Equation.3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5425" y="1268413"/>
                        <a:ext cx="3667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kt 6"/>
          <p:cNvGraphicFramePr>
            <a:graphicFrameLocks noChangeAspect="1"/>
          </p:cNvGraphicFramePr>
          <p:nvPr/>
        </p:nvGraphicFramePr>
        <p:xfrm>
          <a:off x="476250" y="1804988"/>
          <a:ext cx="1792288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9" name="Rovnica" r:id="rId7" imgW="710891" imgH="215806" progId="Equation.3">
                  <p:embed/>
                </p:oleObj>
              </mc:Choice>
              <mc:Fallback>
                <p:oleObj name="Rovnica" r:id="rId7" imgW="710891" imgH="215806" progId="Equation.3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1804988"/>
                        <a:ext cx="1792288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kt 7"/>
          <p:cNvGraphicFramePr>
            <a:graphicFrameLocks noChangeAspect="1"/>
          </p:cNvGraphicFramePr>
          <p:nvPr/>
        </p:nvGraphicFramePr>
        <p:xfrm>
          <a:off x="800100" y="3894138"/>
          <a:ext cx="5591175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0" name="Rovnica" r:id="rId9" imgW="2057400" imgH="444500" progId="Equation.3">
                  <p:embed/>
                </p:oleObj>
              </mc:Choice>
              <mc:Fallback>
                <p:oleObj name="Rovnica" r:id="rId9" imgW="2057400" imgH="444500" progId="Equation.3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3894138"/>
                        <a:ext cx="5591175" cy="1208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kt 8"/>
          <p:cNvGraphicFramePr>
            <a:graphicFrameLocks noChangeAspect="1"/>
          </p:cNvGraphicFramePr>
          <p:nvPr/>
        </p:nvGraphicFramePr>
        <p:xfrm>
          <a:off x="1074738" y="5084763"/>
          <a:ext cx="833437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1" name="Rovnica" r:id="rId11" imgW="317225" imgH="253780" progId="Equation.3">
                  <p:embed/>
                </p:oleObj>
              </mc:Choice>
              <mc:Fallback>
                <p:oleObj name="Rovnica" r:id="rId11" imgW="317225" imgH="253780" progId="Equation.3">
                  <p:embed/>
                  <p:pic>
                    <p:nvPicPr>
                      <p:cNvPr id="0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738" y="5084763"/>
                        <a:ext cx="833437" cy="665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kt 9"/>
          <p:cNvGraphicFramePr>
            <a:graphicFrameLocks noChangeAspect="1"/>
          </p:cNvGraphicFramePr>
          <p:nvPr/>
        </p:nvGraphicFramePr>
        <p:xfrm>
          <a:off x="395288" y="5851525"/>
          <a:ext cx="1792287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2" name="Rovnica" r:id="rId13" imgW="710891" imgH="215806" progId="Equation.3">
                  <p:embed/>
                </p:oleObj>
              </mc:Choice>
              <mc:Fallback>
                <p:oleObj name="Rovnica" r:id="rId13" imgW="710891" imgH="215806" progId="Equation.3">
                  <p:embed/>
                  <p:pic>
                    <p:nvPicPr>
                      <p:cNvPr id="0" name="Objek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5851525"/>
                        <a:ext cx="1792287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435975" cy="58658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cs-CZ" altLang="sk-SK" sz="2800" b="1" smtClean="0"/>
              <a:t>Vyhodnotenie neistoty merania typu A</a:t>
            </a:r>
          </a:p>
          <a:p>
            <a:pPr marL="0" indent="0" eaLnBrk="1" hangingPunct="1">
              <a:buFontTx/>
              <a:buNone/>
            </a:pPr>
            <a:r>
              <a:rPr lang="cs-CZ" altLang="sk-SK" sz="2400" smtClean="0"/>
              <a:t>vyhodnotenie zložky neistoty merania štatistickou analýzou nameraných hodnôt veličiny získaných za definovaných podmienok merania</a:t>
            </a:r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Majme  </a:t>
            </a:r>
            <a:r>
              <a:rPr lang="sk-SK" altLang="sk-SK" sz="2400" i="1" smtClean="0"/>
              <a:t>    </a:t>
            </a:r>
            <a:r>
              <a:rPr lang="sk-SK" altLang="sk-SK" sz="2400" smtClean="0"/>
              <a:t>nameraných údajov             . Namerané údaje sú</a:t>
            </a:r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realizáciou     nezávislých rovnako presných meraní jednej veličiny.</a:t>
            </a:r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Neistota merania, prislúchajúca k odhadu   </a:t>
            </a:r>
            <a:r>
              <a:rPr lang="sk-SK" altLang="sk-SK" sz="2400" i="1" smtClean="0"/>
              <a:t> </a:t>
            </a:r>
            <a:r>
              <a:rPr lang="sk-SK" altLang="sk-SK" sz="2400" smtClean="0"/>
              <a:t>sa  najčastejšie vyhodnotí ako výberová smerodajná odchýlka  aritmetického priemeru:</a:t>
            </a:r>
            <a:endParaRPr lang="cs-CZ" altLang="sk-SK" sz="2400" smtClean="0"/>
          </a:p>
          <a:p>
            <a:pPr marL="0" indent="0" algn="just" eaLnBrk="1" hangingPunct="1">
              <a:buFontTx/>
              <a:buNone/>
            </a:pPr>
            <a:endParaRPr lang="cs-CZ" altLang="sk-SK" sz="2400" smtClean="0"/>
          </a:p>
        </p:txBody>
      </p:sp>
      <p:graphicFrame>
        <p:nvGraphicFramePr>
          <p:cNvPr id="13315" name="Objekt 4"/>
          <p:cNvGraphicFramePr>
            <a:graphicFrameLocks noChangeAspect="1"/>
          </p:cNvGraphicFramePr>
          <p:nvPr/>
        </p:nvGraphicFramePr>
        <p:xfrm>
          <a:off x="4716463" y="1844675"/>
          <a:ext cx="1033462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0" name="Rovnica" r:id="rId3" imgW="393529" imgH="241195" progId="Equation.3">
                  <p:embed/>
                </p:oleObj>
              </mc:Choice>
              <mc:Fallback>
                <p:oleObj name="Rovnica" r:id="rId3" imgW="393529" imgH="241195" progId="Equation.3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1844675"/>
                        <a:ext cx="1033462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kt 5"/>
          <p:cNvGraphicFramePr>
            <a:graphicFrameLocks noChangeAspect="1"/>
          </p:cNvGraphicFramePr>
          <p:nvPr/>
        </p:nvGraphicFramePr>
        <p:xfrm>
          <a:off x="1476375" y="1989138"/>
          <a:ext cx="3333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1" name="Rovnica" r:id="rId5" imgW="126835" imgH="139518" progId="Equation.3">
                  <p:embed/>
                </p:oleObj>
              </mc:Choice>
              <mc:Fallback>
                <p:oleObj name="Rovnica" r:id="rId5" imgW="126835" imgH="139518" progId="Equation.3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989138"/>
                        <a:ext cx="333375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kt 6"/>
          <p:cNvGraphicFramePr>
            <a:graphicFrameLocks noChangeAspect="1"/>
          </p:cNvGraphicFramePr>
          <p:nvPr/>
        </p:nvGraphicFramePr>
        <p:xfrm>
          <a:off x="6156325" y="3081338"/>
          <a:ext cx="33337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2" name="Rovnica" r:id="rId7" imgW="126780" imgH="215526" progId="Equation.3">
                  <p:embed/>
                </p:oleObj>
              </mc:Choice>
              <mc:Fallback>
                <p:oleObj name="Rovnica" r:id="rId7" imgW="126780" imgH="215526" progId="Equation.3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3081338"/>
                        <a:ext cx="333375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kt 8"/>
          <p:cNvGraphicFramePr>
            <a:graphicFrameLocks noChangeAspect="1"/>
          </p:cNvGraphicFramePr>
          <p:nvPr/>
        </p:nvGraphicFramePr>
        <p:xfrm>
          <a:off x="2051050" y="2416175"/>
          <a:ext cx="3333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3" name="Rovnica" r:id="rId9" imgW="126835" imgH="139518" progId="Equation.3">
                  <p:embed/>
                </p:oleObj>
              </mc:Choice>
              <mc:Fallback>
                <p:oleObj name="Rovnica" r:id="rId9" imgW="126835" imgH="139518" progId="Equation.3">
                  <p:embed/>
                  <p:pic>
                    <p:nvPicPr>
                      <p:cNvPr id="0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416175"/>
                        <a:ext cx="333375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kt 9"/>
          <p:cNvGraphicFramePr>
            <a:graphicFrameLocks noChangeAspect="1"/>
          </p:cNvGraphicFramePr>
          <p:nvPr/>
        </p:nvGraphicFramePr>
        <p:xfrm>
          <a:off x="679450" y="4508500"/>
          <a:ext cx="6772275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4" name="Rovnica" r:id="rId11" imgW="2286000" imgH="482600" progId="Equation.3">
                  <p:embed/>
                </p:oleObj>
              </mc:Choice>
              <mc:Fallback>
                <p:oleObj name="Rovnica" r:id="rId11" imgW="2286000" imgH="482600" progId="Equation.3">
                  <p:embed/>
                  <p:pic>
                    <p:nvPicPr>
                      <p:cNvPr id="0" name="Objek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4508500"/>
                        <a:ext cx="6772275" cy="144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obsahu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pl-PL" altLang="sk-SK" sz="2400" smtClean="0"/>
              <a:t>Štandardná neistota             typu B sa odhaduje pomocou</a:t>
            </a:r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racionálneho úsudku na základe všetkých dostupných informácií o  možnej variabilite      .</a:t>
            </a:r>
          </a:p>
          <a:p>
            <a:pPr marL="0" indent="0" eaLnBrk="1" hangingPunct="1">
              <a:buFontTx/>
              <a:buNone/>
            </a:pPr>
            <a:endParaRPr lang="sk-SK" altLang="sk-SK" sz="2400" smtClean="0"/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Zdrojmi informácií môžu byť:</a:t>
            </a:r>
          </a:p>
          <a:p>
            <a:pPr marL="0" indent="0" eaLnBrk="1" hangingPunct="1">
              <a:buFontTx/>
              <a:buNone/>
            </a:pPr>
            <a:r>
              <a:rPr lang="pl-PL" altLang="sk-SK" sz="2400" smtClean="0"/>
              <a:t>a) údaje z predchádzajúcich meraní,</a:t>
            </a:r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b) technické údaje výrobcu,</a:t>
            </a:r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c) údaje získané z kalibrácie a iných certifikátov,</a:t>
            </a:r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d) skúsenosti alebo všeobecné poznatky o správaní</a:t>
            </a:r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    sa a vlastnostiach príslušných materiálov a prístrojov</a:t>
            </a:r>
          </a:p>
        </p:txBody>
      </p:sp>
      <p:sp>
        <p:nvSpPr>
          <p:cNvPr id="14339" name="Obdĺžnik 3"/>
          <p:cNvSpPr>
            <a:spLocks noChangeArrowheads="1"/>
          </p:cNvSpPr>
          <p:nvPr/>
        </p:nvSpPr>
        <p:spPr bwMode="auto">
          <a:xfrm>
            <a:off x="468313" y="620713"/>
            <a:ext cx="8135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sk-SK" sz="2800" b="1"/>
              <a:t>Vyhodnotenie neistoty merania  typu B</a:t>
            </a:r>
            <a:endParaRPr lang="sk-SK" altLang="sk-SK" sz="2800" b="1"/>
          </a:p>
        </p:txBody>
      </p:sp>
      <p:graphicFrame>
        <p:nvGraphicFramePr>
          <p:cNvPr id="14340" name="Objekt 4"/>
          <p:cNvGraphicFramePr>
            <a:graphicFrameLocks noChangeAspect="1"/>
          </p:cNvGraphicFramePr>
          <p:nvPr/>
        </p:nvGraphicFramePr>
        <p:xfrm>
          <a:off x="3419475" y="1246188"/>
          <a:ext cx="79533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Rovnica" r:id="rId3" imgW="330200" imgH="228600" progId="Equation.3">
                  <p:embed/>
                </p:oleObj>
              </mc:Choice>
              <mc:Fallback>
                <p:oleObj name="Rovnica" r:id="rId3" imgW="330200" imgH="228600" progId="Equation.3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1246188"/>
                        <a:ext cx="795338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kt 5"/>
          <p:cNvGraphicFramePr>
            <a:graphicFrameLocks noChangeAspect="1"/>
          </p:cNvGraphicFramePr>
          <p:nvPr/>
        </p:nvGraphicFramePr>
        <p:xfrm>
          <a:off x="4748213" y="2038350"/>
          <a:ext cx="400050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3" name="Rovnica" r:id="rId5" imgW="152334" imgH="228501" progId="Equation.3">
                  <p:embed/>
                </p:oleObj>
              </mc:Choice>
              <mc:Fallback>
                <p:oleObj name="Rovnica" r:id="rId5" imgW="152334" imgH="228501" progId="Equation.3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8213" y="2038350"/>
                        <a:ext cx="400050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obsahu 2"/>
          <p:cNvSpPr>
            <a:spLocks noGrp="1"/>
          </p:cNvSpPr>
          <p:nvPr>
            <p:ph idx="1"/>
          </p:nvPr>
        </p:nvSpPr>
        <p:spPr>
          <a:xfrm>
            <a:off x="457200" y="333375"/>
            <a:ext cx="8507413" cy="579278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pl-PL" altLang="sk-SK" sz="2800" b="1" smtClean="0"/>
              <a:t>Vyhodnotenie neistoty merania typu B</a:t>
            </a:r>
          </a:p>
          <a:p>
            <a:pPr marL="0" indent="0" eaLnBrk="1" hangingPunct="1">
              <a:buFontTx/>
              <a:buNone/>
            </a:pPr>
            <a:endParaRPr lang="sk-SK" altLang="sk-SK" sz="2400" smtClean="0"/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Postup zahŕňa tieto kroky:</a:t>
            </a:r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a) vytipujú sa možné zdroje neistôt,</a:t>
            </a:r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b) určí sa štandardná neistota každého zdroja zvlášť:</a:t>
            </a:r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    - prevzatím z certifikátov, technickej dokumentácie,</a:t>
            </a:r>
          </a:p>
          <a:p>
            <a:pPr marL="0" indent="0" eaLnBrk="1" hangingPunct="1">
              <a:buFontTx/>
              <a:buNone/>
            </a:pPr>
            <a:r>
              <a:rPr lang="pl-PL" altLang="sk-SK" sz="2400" smtClean="0"/>
              <a:t>      technickej normy, kalibrácie a pod,</a:t>
            </a:r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    - inými metódami,</a:t>
            </a:r>
          </a:p>
          <a:p>
            <a:pPr marL="0" indent="0" eaLnBrk="1" hangingPunct="1">
              <a:buFontTx/>
              <a:buNone/>
            </a:pPr>
            <a:r>
              <a:rPr lang="pl-PL" altLang="sk-SK" sz="2400" smtClean="0"/>
              <a:t>c) posúdia sa korelácie medzi jednotlivými zdrojmi a</a:t>
            </a:r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    stanoví sa korelačný koeficient, </a:t>
            </a:r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d) určí sa vzťah medzi veličinou       a jednotlivými zdrojmi</a:t>
            </a:r>
          </a:p>
          <a:p>
            <a:pPr marL="0" indent="0" eaLnBrk="1" hangingPunct="1">
              <a:buFontTx/>
              <a:buNone/>
            </a:pPr>
            <a:endParaRPr lang="sk-SK" altLang="sk-SK" sz="2400" b="1" smtClean="0"/>
          </a:p>
        </p:txBody>
      </p:sp>
      <p:graphicFrame>
        <p:nvGraphicFramePr>
          <p:cNvPr id="15363" name="Objekt 3"/>
          <p:cNvGraphicFramePr>
            <a:graphicFrameLocks noChangeAspect="1"/>
          </p:cNvGraphicFramePr>
          <p:nvPr/>
        </p:nvGraphicFramePr>
        <p:xfrm>
          <a:off x="5435600" y="1628775"/>
          <a:ext cx="146685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6" name="Rovnica" r:id="rId3" imgW="558558" imgH="241195" progId="Equation.3">
                  <p:embed/>
                </p:oleObj>
              </mc:Choice>
              <mc:Fallback>
                <p:oleObj name="Rovnica" r:id="rId3" imgW="558558" imgH="241195" progId="Equation.3">
                  <p:embed/>
                  <p:pic>
                    <p:nvPicPr>
                      <p:cNvPr id="0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1628775"/>
                        <a:ext cx="1466850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kt 4"/>
          <p:cNvGraphicFramePr>
            <a:graphicFrameLocks noChangeAspect="1"/>
          </p:cNvGraphicFramePr>
          <p:nvPr/>
        </p:nvGraphicFramePr>
        <p:xfrm>
          <a:off x="900113" y="5229225"/>
          <a:ext cx="146685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7" name="Rovnica" r:id="rId5" imgW="558558" imgH="241195" progId="Equation.3">
                  <p:embed/>
                </p:oleObj>
              </mc:Choice>
              <mc:Fallback>
                <p:oleObj name="Rovnica" r:id="rId5" imgW="558558" imgH="241195" progId="Equation.3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229225"/>
                        <a:ext cx="1466850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kt 5"/>
          <p:cNvGraphicFramePr>
            <a:graphicFrameLocks noChangeAspect="1"/>
          </p:cNvGraphicFramePr>
          <p:nvPr/>
        </p:nvGraphicFramePr>
        <p:xfrm>
          <a:off x="4932363" y="4724400"/>
          <a:ext cx="4667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8" name="Rovnica" r:id="rId6" imgW="177492" imgH="164814" progId="Equation.3">
                  <p:embed/>
                </p:oleObj>
              </mc:Choice>
              <mc:Fallback>
                <p:oleObj name="Rovnica" r:id="rId6" imgW="177492" imgH="164814" progId="Equation.3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4724400"/>
                        <a:ext cx="4667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bdĺžnik 3"/>
          <p:cNvSpPr>
            <a:spLocks noChangeArrowheads="1"/>
          </p:cNvSpPr>
          <p:nvPr/>
        </p:nvSpPr>
        <p:spPr bwMode="auto">
          <a:xfrm>
            <a:off x="323850" y="260350"/>
            <a:ext cx="8424863" cy="495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800" b="1"/>
              <a:t>Výpočet </a:t>
            </a:r>
            <a:r>
              <a:rPr lang="pl-PL" altLang="sk-SK" sz="2800" b="1"/>
              <a:t>neistoty merania typu 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Ak sme schopní odhadnúť len hranice, v ktorých sa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hodnoty veličiny nachádzajú: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kde </a:t>
            </a:r>
            <a:r>
              <a:rPr lang="sk-SK" altLang="sk-SK" sz="2400" i="1"/>
              <a:t>k </a:t>
            </a:r>
            <a:r>
              <a:rPr lang="sk-SK" altLang="sk-SK" sz="2400"/>
              <a:t>je hodnota prislúchajúca zvolenej aproximácii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rozdelenia pravdepodobnosti: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sk-SK" sz="2400"/>
              <a:t>- pre normálne rozdelenie </a:t>
            </a:r>
            <a:r>
              <a:rPr lang="pl-PL" altLang="sk-SK" sz="2400" i="1"/>
              <a:t>k </a:t>
            </a:r>
            <a:r>
              <a:rPr lang="pl-PL" altLang="sk-SK" sz="2400"/>
              <a:t>= 3 (</a:t>
            </a:r>
            <a:r>
              <a:rPr lang="pl-PL" altLang="sk-SK" sz="2400" i="1"/>
              <a:t>k </a:t>
            </a:r>
            <a:r>
              <a:rPr lang="pl-PL" altLang="sk-SK" sz="2400"/>
              <a:t>= 2),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sk-SK" sz="2400"/>
              <a:t>- pre rovnomerné rozdelenie </a:t>
            </a:r>
            <a:r>
              <a:rPr lang="pl-PL" altLang="sk-SK" sz="2400" i="1"/>
              <a:t>k </a:t>
            </a:r>
            <a:r>
              <a:rPr lang="pl-PL" altLang="sk-SK" sz="2400"/>
              <a:t>= √3,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sk-SK" sz="2400"/>
              <a:t>- pre trojuholníkové rozdelenie </a:t>
            </a:r>
            <a:r>
              <a:rPr lang="pl-PL" altLang="sk-SK" sz="2400" i="1"/>
              <a:t>k </a:t>
            </a:r>
            <a:r>
              <a:rPr lang="pl-PL" altLang="sk-SK" sz="2400"/>
              <a:t>= 2,45</a:t>
            </a:r>
          </a:p>
        </p:txBody>
      </p:sp>
      <p:graphicFrame>
        <p:nvGraphicFramePr>
          <p:cNvPr id="16387" name="Objekt 4"/>
          <p:cNvGraphicFramePr>
            <a:graphicFrameLocks noChangeAspect="1"/>
          </p:cNvGraphicFramePr>
          <p:nvPr/>
        </p:nvGraphicFramePr>
        <p:xfrm>
          <a:off x="539750" y="1522413"/>
          <a:ext cx="2519363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Rovnica" r:id="rId3" imgW="710891" imgH="253890" progId="Equation.3">
                  <p:embed/>
                </p:oleObj>
              </mc:Choice>
              <mc:Fallback>
                <p:oleObj name="Rovnica" r:id="rId3" imgW="710891" imgH="253890" progId="Equation.3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522413"/>
                        <a:ext cx="2519363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bdĺžnik 3"/>
          <p:cNvSpPr>
            <a:spLocks noChangeArrowheads="1"/>
          </p:cNvSpPr>
          <p:nvPr/>
        </p:nvSpPr>
        <p:spPr bwMode="auto">
          <a:xfrm>
            <a:off x="323850" y="188913"/>
            <a:ext cx="8424863" cy="45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800" b="1"/>
              <a:t>Vyhodnotenie kombinovanej neistoty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Ak sme určovali zvlášť neistoty typu A a typu B, potom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kombinovaná neistota sa vypočíta: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sk-SK" sz="2400"/>
              <a:t>Ak sa neistota typu B vypočíta z </a:t>
            </a:r>
            <a:r>
              <a:rPr lang="pl-PL" altLang="sk-SK" sz="2400" i="1"/>
              <a:t>p </a:t>
            </a:r>
            <a:r>
              <a:rPr lang="pl-PL" altLang="sk-SK" sz="2400"/>
              <a:t>zdrojov: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sk-SK" sz="2400"/>
          </a:p>
        </p:txBody>
      </p:sp>
      <p:graphicFrame>
        <p:nvGraphicFramePr>
          <p:cNvPr id="17411" name="Objekt 4"/>
          <p:cNvGraphicFramePr>
            <a:graphicFrameLocks noChangeAspect="1"/>
          </p:cNvGraphicFramePr>
          <p:nvPr/>
        </p:nvGraphicFramePr>
        <p:xfrm>
          <a:off x="468313" y="1957388"/>
          <a:ext cx="2951162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3" name="Rovnica" r:id="rId3" imgW="914400" imgH="279400" progId="Equation.3">
                  <p:embed/>
                </p:oleObj>
              </mc:Choice>
              <mc:Fallback>
                <p:oleObj name="Rovnica" r:id="rId3" imgW="914400" imgH="279400" progId="Equation.3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957388"/>
                        <a:ext cx="2951162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kt 5"/>
          <p:cNvGraphicFramePr>
            <a:graphicFrameLocks noChangeAspect="1"/>
          </p:cNvGraphicFramePr>
          <p:nvPr/>
        </p:nvGraphicFramePr>
        <p:xfrm>
          <a:off x="395288" y="3852863"/>
          <a:ext cx="7299325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4" name="Rovnica" r:id="rId5" imgW="2260600" imgH="317500" progId="Equation.3">
                  <p:embed/>
                </p:oleObj>
              </mc:Choice>
              <mc:Fallback>
                <p:oleObj name="Rovnica" r:id="rId5" imgW="2260600" imgH="317500" progId="Equation.3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852863"/>
                        <a:ext cx="7299325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dĺžnik 3"/>
          <p:cNvSpPr>
            <a:spLocks noChangeArrowheads="1"/>
          </p:cNvSpPr>
          <p:nvPr/>
        </p:nvSpPr>
        <p:spPr bwMode="auto">
          <a:xfrm>
            <a:off x="323850" y="188913"/>
            <a:ext cx="8424863" cy="237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800" b="1"/>
              <a:t>Vyhodnotenie rozšírenej neistoty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Rozšírená neistota merania      sa určí tak, že sa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kombinovaná štandardná neistota              výstupného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odhadu vynásobí koeficientom rozšírenia     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</p:txBody>
      </p:sp>
      <p:graphicFrame>
        <p:nvGraphicFramePr>
          <p:cNvPr id="18435" name="Objekt 4"/>
          <p:cNvGraphicFramePr>
            <a:graphicFrameLocks noChangeAspect="1"/>
          </p:cNvGraphicFramePr>
          <p:nvPr/>
        </p:nvGraphicFramePr>
        <p:xfrm>
          <a:off x="1474788" y="2559050"/>
          <a:ext cx="2374900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1" name="Rovnica" r:id="rId3" imgW="749300" imgH="228600" progId="Equation.3">
                  <p:embed/>
                </p:oleObj>
              </mc:Choice>
              <mc:Fallback>
                <p:oleObj name="Rovnica" r:id="rId3" imgW="749300" imgH="228600" progId="Equation.3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4788" y="2559050"/>
                        <a:ext cx="2374900" cy="72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kt 5"/>
          <p:cNvGraphicFramePr>
            <a:graphicFrameLocks noChangeAspect="1"/>
          </p:cNvGraphicFramePr>
          <p:nvPr/>
        </p:nvGraphicFramePr>
        <p:xfrm>
          <a:off x="4271963" y="1012825"/>
          <a:ext cx="3714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2" name="Rovnica" r:id="rId5" imgW="164814" imgH="177492" progId="Equation.3">
                  <p:embed/>
                </p:oleObj>
              </mc:Choice>
              <mc:Fallback>
                <p:oleObj name="Rovnica" r:id="rId5" imgW="164814" imgH="177492" progId="Equation.3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1963" y="1012825"/>
                        <a:ext cx="37147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kt 6"/>
          <p:cNvGraphicFramePr>
            <a:graphicFrameLocks noChangeAspect="1"/>
          </p:cNvGraphicFramePr>
          <p:nvPr/>
        </p:nvGraphicFramePr>
        <p:xfrm>
          <a:off x="6011863" y="1700213"/>
          <a:ext cx="309562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3" name="Rovnica" r:id="rId7" imgW="126725" imgH="177415" progId="Equation.3">
                  <p:embed/>
                </p:oleObj>
              </mc:Choice>
              <mc:Fallback>
                <p:oleObj name="Rovnica" r:id="rId7" imgW="126725" imgH="177415" progId="Equation.3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1700213"/>
                        <a:ext cx="309562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kt 7"/>
          <p:cNvGraphicFramePr>
            <a:graphicFrameLocks noChangeAspect="1"/>
          </p:cNvGraphicFramePr>
          <p:nvPr/>
        </p:nvGraphicFramePr>
        <p:xfrm>
          <a:off x="5159375" y="1341438"/>
          <a:ext cx="852488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4" name="Rovnica" r:id="rId9" imgW="381000" imgH="228600" progId="Equation.3">
                  <p:embed/>
                </p:oleObj>
              </mc:Choice>
              <mc:Fallback>
                <p:oleObj name="Rovnica" r:id="rId9" imgW="381000" imgH="228600" progId="Equation.3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5" y="1341438"/>
                        <a:ext cx="852488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9" name="Obdĺžnik 8"/>
          <p:cNvSpPr>
            <a:spLocks noChangeArrowheads="1"/>
          </p:cNvSpPr>
          <p:nvPr/>
        </p:nvSpPr>
        <p:spPr bwMode="auto">
          <a:xfrm>
            <a:off x="339725" y="3500438"/>
            <a:ext cx="8424863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Ak môžeme predpokladať normálne rozdelenie výsledku merania, volíme    ako kvantil normovaného normálneho rozdelenia.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Pre pravdepodobnosť pokrytia: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a-DK" altLang="sk-SK" sz="2400"/>
              <a:t>- približne 95% bude </a:t>
            </a:r>
            <a:r>
              <a:rPr lang="da-DK" altLang="sk-SK" sz="2400" i="1"/>
              <a:t>k </a:t>
            </a:r>
            <a:r>
              <a:rPr lang="da-DK" altLang="sk-SK" sz="2400"/>
              <a:t>= 2,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a-DK" altLang="sk-SK" sz="2400"/>
              <a:t>- pre 99,73% bude </a:t>
            </a:r>
            <a:r>
              <a:rPr lang="da-DK" altLang="sk-SK" sz="2400" i="1"/>
              <a:t>k </a:t>
            </a:r>
            <a:r>
              <a:rPr lang="da-DK" altLang="sk-SK" sz="2400"/>
              <a:t>= 3</a:t>
            </a:r>
            <a:endParaRPr lang="sk-SK" altLang="sk-SK" sz="2400"/>
          </a:p>
        </p:txBody>
      </p:sp>
      <p:graphicFrame>
        <p:nvGraphicFramePr>
          <p:cNvPr id="18440" name="Objekt 9"/>
          <p:cNvGraphicFramePr>
            <a:graphicFrameLocks noChangeAspect="1"/>
          </p:cNvGraphicFramePr>
          <p:nvPr/>
        </p:nvGraphicFramePr>
        <p:xfrm>
          <a:off x="2627313" y="3860800"/>
          <a:ext cx="309562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5" name="Rovnica" r:id="rId11" imgW="126725" imgH="177415" progId="Equation.3">
                  <p:embed/>
                </p:oleObj>
              </mc:Choice>
              <mc:Fallback>
                <p:oleObj name="Rovnica" r:id="rId11" imgW="126725" imgH="177415" progId="Equation.3">
                  <p:embed/>
                  <p:pic>
                    <p:nvPicPr>
                      <p:cNvPr id="0" name="Objek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3860800"/>
                        <a:ext cx="309562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5266376"/>
              </p:ext>
            </p:extLst>
          </p:nvPr>
        </p:nvGraphicFramePr>
        <p:xfrm>
          <a:off x="323850" y="3314700"/>
          <a:ext cx="8362949" cy="1409700"/>
        </p:xfrm>
        <a:graphic>
          <a:graphicData uri="http://schemas.openxmlformats.org/drawingml/2006/table">
            <a:tbl>
              <a:tblPr/>
              <a:tblGrid>
                <a:gridCol w="1194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4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47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47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47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47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47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9900">
                <a:tc gridSpan="7">
                  <a:txBody>
                    <a:bodyPr/>
                    <a:lstStyle/>
                    <a:p>
                      <a:r>
                        <a:rPr lang="sk-SK" sz="2000" dirty="0" smtClean="0"/>
                        <a:t>                     </a:t>
                      </a:r>
                      <a:r>
                        <a:rPr lang="sk-SK" sz="2000" dirty="0" err="1" smtClean="0"/>
                        <a:t>Kvantily</a:t>
                      </a:r>
                      <a:r>
                        <a:rPr lang="sk-SK" sz="2000" dirty="0" smtClean="0"/>
                        <a:t> štandardného  normálneho rozdelenia</a:t>
                      </a:r>
                      <a:endParaRPr lang="sk-SK" sz="2000" dirty="0"/>
                    </a:p>
                  </a:txBody>
                  <a:tcPr marL="91436" marR="91436"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r>
                        <a:rPr lang="sk-SK" sz="2400" b="1" i="1" dirty="0"/>
                        <a:t>p</a:t>
                      </a:r>
                      <a:endParaRPr lang="sk-SK" sz="2400" dirty="0"/>
                    </a:p>
                  </a:txBody>
                  <a:tcPr marL="91436" marR="91436"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2000" dirty="0"/>
                        <a:t>0,5</a:t>
                      </a:r>
                    </a:p>
                  </a:txBody>
                  <a:tcPr marL="91436" marR="91436"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2000" dirty="0"/>
                        <a:t>0,9</a:t>
                      </a:r>
                    </a:p>
                  </a:txBody>
                  <a:tcPr marL="91436" marR="91436"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2000" dirty="0"/>
                        <a:t>0,95</a:t>
                      </a:r>
                    </a:p>
                  </a:txBody>
                  <a:tcPr marL="91436" marR="91436"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2000"/>
                        <a:t>0,975</a:t>
                      </a:r>
                    </a:p>
                  </a:txBody>
                  <a:tcPr marL="91436" marR="91436"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2000"/>
                        <a:t>0,99</a:t>
                      </a:r>
                    </a:p>
                  </a:txBody>
                  <a:tcPr marL="91436" marR="91436"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2000"/>
                        <a:t>0,995</a:t>
                      </a:r>
                    </a:p>
                  </a:txBody>
                  <a:tcPr marL="91436" marR="91436"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r>
                        <a:rPr lang="sk-SK" sz="2400" b="1" i="1" dirty="0" err="1"/>
                        <a:t>Q</a:t>
                      </a:r>
                      <a:r>
                        <a:rPr lang="sk-SK" sz="2400" b="1" i="1" baseline="-25000" dirty="0" err="1"/>
                        <a:t>p</a:t>
                      </a:r>
                      <a:endParaRPr lang="sk-SK" sz="2400" dirty="0"/>
                    </a:p>
                  </a:txBody>
                  <a:tcPr marL="91436" marR="91436"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2000" dirty="0"/>
                        <a:t>0,0</a:t>
                      </a:r>
                    </a:p>
                  </a:txBody>
                  <a:tcPr marL="91436" marR="91436"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2000" dirty="0"/>
                        <a:t>1,2816</a:t>
                      </a:r>
                    </a:p>
                  </a:txBody>
                  <a:tcPr marL="91436" marR="91436"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2000" dirty="0"/>
                        <a:t>1,6449</a:t>
                      </a:r>
                    </a:p>
                  </a:txBody>
                  <a:tcPr marL="91436" marR="91436"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2000" dirty="0"/>
                        <a:t>1,9600</a:t>
                      </a:r>
                    </a:p>
                  </a:txBody>
                  <a:tcPr marL="91436" marR="91436"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2000" dirty="0"/>
                        <a:t>2,3263</a:t>
                      </a:r>
                    </a:p>
                  </a:txBody>
                  <a:tcPr marL="91436" marR="91436"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2000" dirty="0"/>
                        <a:t>2,5758</a:t>
                      </a:r>
                    </a:p>
                  </a:txBody>
                  <a:tcPr marL="91436" marR="91436" marT="45691" marB="456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478" name="Rectangle 9"/>
          <p:cNvSpPr>
            <a:spLocks noChangeArrowheads="1"/>
          </p:cNvSpPr>
          <p:nvPr/>
        </p:nvSpPr>
        <p:spPr bwMode="auto">
          <a:xfrm>
            <a:off x="257175" y="1801813"/>
            <a:ext cx="8318500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sk-SK" sz="2400"/>
              <a:t>U normálneho rozdelenia s nulovou strednou hodnotou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sk-SK" sz="2400"/>
              <a:t> a jednotkovou smerodajnou odchýlkou sú niektoré kvantily:</a:t>
            </a:r>
          </a:p>
        </p:txBody>
      </p:sp>
      <p:sp>
        <p:nvSpPr>
          <p:cNvPr id="19479" name="Obdĺžnik 1"/>
          <p:cNvSpPr>
            <a:spLocks noChangeArrowheads="1"/>
          </p:cNvSpPr>
          <p:nvPr/>
        </p:nvSpPr>
        <p:spPr bwMode="auto">
          <a:xfrm>
            <a:off x="257175" y="5300663"/>
            <a:ext cx="83185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sk-SK" sz="2400" dirty="0" smtClean="0"/>
              <a:t>je </a:t>
            </a:r>
            <a:r>
              <a:rPr lang="cs-CZ" altLang="sk-SK" sz="2400" dirty="0" err="1"/>
              <a:t>zrejmé</a:t>
            </a:r>
            <a:r>
              <a:rPr lang="cs-CZ" altLang="sk-SK" sz="2400" dirty="0"/>
              <a:t>, že necelý </a:t>
            </a:r>
            <a:r>
              <a:rPr lang="cs-CZ" altLang="sk-SK" sz="2400" dirty="0" err="1"/>
              <a:t>trojnásobok</a:t>
            </a:r>
            <a:r>
              <a:rPr lang="cs-CZ" altLang="sk-SK" sz="2400" dirty="0"/>
              <a:t> </a:t>
            </a:r>
            <a:r>
              <a:rPr lang="cs-CZ" altLang="sk-SK" sz="2400" dirty="0" err="1"/>
              <a:t>smerodajné</a:t>
            </a:r>
            <a:r>
              <a:rPr lang="cs-CZ" altLang="sk-SK" sz="2400" dirty="0"/>
              <a:t> </a:t>
            </a:r>
            <a:r>
              <a:rPr lang="cs-CZ" altLang="sk-SK" sz="2400" dirty="0" err="1"/>
              <a:t>odchýlky</a:t>
            </a:r>
            <a:r>
              <a:rPr lang="cs-CZ" altLang="sk-SK" sz="2400" dirty="0"/>
              <a:t> u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sk-SK" sz="2400" dirty="0" err="1"/>
              <a:t>tohto</a:t>
            </a:r>
            <a:r>
              <a:rPr lang="cs-CZ" altLang="sk-SK" sz="2400" dirty="0"/>
              <a:t> </a:t>
            </a:r>
            <a:r>
              <a:rPr lang="cs-CZ" altLang="sk-SK" sz="2400" dirty="0" err="1"/>
              <a:t>rozdelenia</a:t>
            </a:r>
            <a:r>
              <a:rPr lang="cs-CZ" altLang="sk-SK" sz="2400" dirty="0"/>
              <a:t> pokrývá 99 % </a:t>
            </a:r>
            <a:r>
              <a:rPr lang="cs-CZ" altLang="sk-SK" sz="2400" dirty="0" err="1"/>
              <a:t>hodnôt</a:t>
            </a:r>
            <a:r>
              <a:rPr lang="cs-CZ" altLang="sk-SK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bdĺžnik 3"/>
          <p:cNvSpPr>
            <a:spLocks noChangeArrowheads="1"/>
          </p:cNvSpPr>
          <p:nvPr/>
        </p:nvSpPr>
        <p:spPr bwMode="auto">
          <a:xfrm>
            <a:off x="468313" y="1582738"/>
            <a:ext cx="8424862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Ak medzi dvoma vstupnými veličinami          a          existuje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určitá korelácia, teda ak nejakým spôsobom závisia </a:t>
            </a:r>
            <a:r>
              <a:rPr lang="pl-PL" altLang="sk-SK" sz="2400"/>
              <a:t>jedna od druhej, ich kovarianciu tiež treba považovať za </a:t>
            </a:r>
            <a:r>
              <a:rPr lang="sk-SK" altLang="sk-SK" sz="2400"/>
              <a:t>zložku neistoty.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Kovariancie môžu zväčšiť, alebo zmenšiť výslednú neistotu.</a:t>
            </a:r>
          </a:p>
        </p:txBody>
      </p:sp>
      <p:sp>
        <p:nvSpPr>
          <p:cNvPr id="20483" name="Obdĺžnik 4"/>
          <p:cNvSpPr>
            <a:spLocks noChangeArrowheads="1"/>
          </p:cNvSpPr>
          <p:nvPr/>
        </p:nvSpPr>
        <p:spPr bwMode="auto">
          <a:xfrm>
            <a:off x="3297238" y="669925"/>
            <a:ext cx="22240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800" b="1">
                <a:solidFill>
                  <a:srgbClr val="000000"/>
                </a:solidFill>
              </a:rPr>
              <a:t>Kovariancie</a:t>
            </a:r>
          </a:p>
        </p:txBody>
      </p:sp>
      <p:graphicFrame>
        <p:nvGraphicFramePr>
          <p:cNvPr id="20484" name="Objekt 5"/>
          <p:cNvGraphicFramePr>
            <a:graphicFrameLocks noChangeAspect="1"/>
          </p:cNvGraphicFramePr>
          <p:nvPr/>
        </p:nvGraphicFramePr>
        <p:xfrm>
          <a:off x="5838825" y="1893888"/>
          <a:ext cx="533400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6" name="Rovnica" r:id="rId3" imgW="203112" imgH="228501" progId="Equation.3">
                  <p:embed/>
                </p:oleObj>
              </mc:Choice>
              <mc:Fallback>
                <p:oleObj name="Rovnica" r:id="rId3" imgW="203112" imgH="228501" progId="Equation.3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8825" y="1893888"/>
                        <a:ext cx="533400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kt 6"/>
          <p:cNvGraphicFramePr>
            <a:graphicFrameLocks noChangeAspect="1"/>
          </p:cNvGraphicFramePr>
          <p:nvPr/>
        </p:nvGraphicFramePr>
        <p:xfrm>
          <a:off x="6875463" y="1916113"/>
          <a:ext cx="56832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7" name="Rovnica" r:id="rId5" imgW="215713" imgH="241091" progId="Equation.3">
                  <p:embed/>
                </p:oleObj>
              </mc:Choice>
              <mc:Fallback>
                <p:oleObj name="Rovnica" r:id="rId5" imgW="215713" imgH="241091" progId="Equation.3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5463" y="1916113"/>
                        <a:ext cx="568325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8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431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cs-CZ" altLang="sk-SK" sz="2800" b="1" dirty="0" err="1" smtClean="0">
                <a:latin typeface="Tahoma" pitchFamily="34" charset="0"/>
              </a:rPr>
              <a:t>Výsledok</a:t>
            </a:r>
            <a:r>
              <a:rPr lang="cs-CZ" altLang="sk-SK" sz="2800" b="1" dirty="0" smtClean="0">
                <a:latin typeface="Tahoma" pitchFamily="34" charset="0"/>
              </a:rPr>
              <a:t> </a:t>
            </a:r>
            <a:r>
              <a:rPr lang="cs-CZ" altLang="sk-SK" sz="2800" b="1" dirty="0" err="1" smtClean="0">
                <a:latin typeface="Tahoma" pitchFamily="34" charset="0"/>
              </a:rPr>
              <a:t>merania</a:t>
            </a:r>
            <a:r>
              <a:rPr lang="cs-CZ" altLang="sk-SK" sz="2800" dirty="0" smtClean="0">
                <a:solidFill>
                  <a:srgbClr val="4E667C"/>
                </a:solidFill>
                <a:latin typeface="Tahoma" pitchFamily="34" charset="0"/>
              </a:rPr>
              <a:t> </a:t>
            </a:r>
            <a:r>
              <a:rPr lang="cs-CZ" altLang="sk-SK" sz="2800" dirty="0" err="1" smtClean="0">
                <a:latin typeface="Tahoma" pitchFamily="34" charset="0"/>
              </a:rPr>
              <a:t>môžeme</a:t>
            </a:r>
            <a:r>
              <a:rPr lang="cs-CZ" altLang="sk-SK" sz="2800" dirty="0" smtClean="0">
                <a:latin typeface="Tahoma" pitchFamily="34" charset="0"/>
              </a:rPr>
              <a:t> </a:t>
            </a:r>
            <a:r>
              <a:rPr lang="cs-CZ" altLang="sk-SK" sz="2800" dirty="0" err="1" smtClean="0">
                <a:latin typeface="Tahoma" pitchFamily="34" charset="0"/>
              </a:rPr>
              <a:t>všeobecne</a:t>
            </a:r>
            <a:r>
              <a:rPr lang="cs-CZ" altLang="sk-SK" sz="2800" dirty="0" smtClean="0">
                <a:latin typeface="Tahoma" pitchFamily="34" charset="0"/>
              </a:rPr>
              <a:t> </a:t>
            </a:r>
            <a:r>
              <a:rPr lang="cs-CZ" altLang="sk-SK" sz="2800" dirty="0" err="1" smtClean="0">
                <a:latin typeface="Tahoma" pitchFamily="34" charset="0"/>
              </a:rPr>
              <a:t>vyjadriť</a:t>
            </a:r>
            <a:r>
              <a:rPr lang="cs-CZ" altLang="sk-SK" sz="2800" dirty="0" smtClean="0">
                <a:latin typeface="Tahoma" pitchFamily="34" charset="0"/>
              </a:rPr>
              <a:t> </a:t>
            </a:r>
            <a:r>
              <a:rPr lang="cs-CZ" altLang="sk-SK" sz="2800" dirty="0" err="1" smtClean="0">
                <a:latin typeface="Tahoma" pitchFamily="34" charset="0"/>
              </a:rPr>
              <a:t>vzťahom</a:t>
            </a:r>
            <a:r>
              <a:rPr lang="cs-CZ" altLang="sk-SK" sz="2800" dirty="0" smtClean="0">
                <a:latin typeface="Tahoma" pitchFamily="34" charset="0"/>
              </a:rPr>
              <a:t>:</a:t>
            </a:r>
            <a:br>
              <a:rPr lang="cs-CZ" altLang="sk-SK" sz="2800" dirty="0" smtClean="0">
                <a:latin typeface="Tahoma" pitchFamily="34" charset="0"/>
              </a:rPr>
            </a:br>
            <a:endParaRPr lang="en-US" altLang="sk-SK" sz="2800" dirty="0" smtClean="0">
              <a:latin typeface="Tahoma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cs-CZ" altLang="sk-SK" sz="2400" dirty="0" smtClean="0"/>
              <a:t/>
            </a:r>
            <a:br>
              <a:rPr lang="cs-CZ" altLang="sk-SK" sz="2400" dirty="0" smtClean="0"/>
            </a:br>
            <a:r>
              <a:rPr lang="en-US" altLang="sk-SK" sz="2800" dirty="0" smtClean="0">
                <a:latin typeface="Tahoma" pitchFamily="34" charset="0"/>
              </a:rPr>
              <a:t>     - </a:t>
            </a:r>
            <a:r>
              <a:rPr lang="cs-CZ" altLang="sk-SK" sz="2400" dirty="0" smtClean="0">
                <a:latin typeface="Tahoma" pitchFamily="34" charset="0"/>
              </a:rPr>
              <a:t>aritmetický </a:t>
            </a:r>
            <a:r>
              <a:rPr lang="cs-CZ" altLang="sk-SK" sz="2400" dirty="0" err="1" smtClean="0">
                <a:latin typeface="Tahoma" pitchFamily="34" charset="0"/>
              </a:rPr>
              <a:t>priemer</a:t>
            </a:r>
            <a:r>
              <a:rPr lang="cs-CZ" altLang="sk-SK" sz="2400" dirty="0" smtClean="0">
                <a:latin typeface="Tahoma" pitchFamily="34" charset="0"/>
              </a:rPr>
              <a:t> </a:t>
            </a:r>
            <a:r>
              <a:rPr lang="cs-CZ" altLang="sk-SK" sz="2400" dirty="0" err="1" smtClean="0">
                <a:latin typeface="Tahoma" pitchFamily="34" charset="0"/>
              </a:rPr>
              <a:t>nameraných</a:t>
            </a:r>
            <a:r>
              <a:rPr lang="cs-CZ" altLang="sk-SK" sz="2400" dirty="0" smtClean="0">
                <a:latin typeface="Tahoma" pitchFamily="34" charset="0"/>
              </a:rPr>
              <a:t> </a:t>
            </a:r>
            <a:r>
              <a:rPr lang="cs-CZ" altLang="sk-SK" sz="2400" dirty="0" err="1" smtClean="0">
                <a:latin typeface="Tahoma" pitchFamily="34" charset="0"/>
              </a:rPr>
              <a:t>hodnôt</a:t>
            </a:r>
            <a:r>
              <a:rPr lang="cs-CZ" altLang="sk-SK" sz="2400" dirty="0" smtClean="0">
                <a:latin typeface="Tahoma" pitchFamily="34" charset="0"/>
              </a:rPr>
              <a:t> veličiny </a:t>
            </a:r>
            <a:r>
              <a:rPr lang="cs-CZ" altLang="sk-SK" sz="2400" i="1" dirty="0" smtClean="0">
                <a:latin typeface="Tahoma" pitchFamily="34" charset="0"/>
              </a:rPr>
              <a:t>X</a:t>
            </a:r>
            <a:r>
              <a:rPr lang="cs-CZ" altLang="sk-SK" sz="2400" dirty="0" smtClean="0">
                <a:latin typeface="Tahoma" pitchFamily="34" charset="0"/>
              </a:rPr>
              <a:t/>
            </a:r>
            <a:br>
              <a:rPr lang="cs-CZ" altLang="sk-SK" sz="2400" dirty="0" smtClean="0">
                <a:latin typeface="Tahoma" pitchFamily="34" charset="0"/>
              </a:rPr>
            </a:br>
            <a:r>
              <a:rPr lang="cs-CZ" altLang="sk-SK" sz="2400" dirty="0" smtClean="0">
                <a:latin typeface="Tahoma" pitchFamily="34" charset="0"/>
              </a:rPr>
              <a:t/>
            </a:r>
            <a:br>
              <a:rPr lang="cs-CZ" altLang="sk-SK" sz="2400" dirty="0" smtClean="0">
                <a:latin typeface="Tahoma" pitchFamily="34" charset="0"/>
              </a:rPr>
            </a:br>
            <a:r>
              <a:rPr lang="cs-CZ" altLang="sk-SK" sz="2400" dirty="0" smtClean="0"/>
              <a:t/>
            </a:r>
            <a:br>
              <a:rPr lang="cs-CZ" altLang="sk-SK" sz="2400" dirty="0" smtClean="0"/>
            </a:br>
            <a:r>
              <a:rPr lang="en-US" altLang="sk-SK" sz="2400" dirty="0" smtClean="0">
                <a:latin typeface="Tahoma" pitchFamily="34" charset="0"/>
              </a:rPr>
              <a:t>      - </a:t>
            </a:r>
            <a:r>
              <a:rPr lang="cs-CZ" altLang="sk-SK" sz="2400" dirty="0" err="1" smtClean="0">
                <a:latin typeface="Tahoma" pitchFamily="34" charset="0"/>
              </a:rPr>
              <a:t>korekcia</a:t>
            </a:r>
            <a:r>
              <a:rPr lang="cs-CZ" altLang="sk-SK" sz="2400" dirty="0" smtClean="0">
                <a:latin typeface="Tahoma" pitchFamily="34" charset="0"/>
              </a:rPr>
              <a:t>, </a:t>
            </a:r>
            <a:r>
              <a:rPr lang="cs-CZ" altLang="sk-SK" sz="2400" dirty="0" err="1" smtClean="0">
                <a:latin typeface="Tahoma" pitchFamily="34" charset="0"/>
              </a:rPr>
              <a:t>ktorou</a:t>
            </a:r>
            <a:r>
              <a:rPr lang="cs-CZ" altLang="sk-SK" sz="2400" dirty="0" smtClean="0">
                <a:latin typeface="Tahoma" pitchFamily="34" charset="0"/>
              </a:rPr>
              <a:t> </a:t>
            </a:r>
            <a:r>
              <a:rPr lang="cs-CZ" altLang="sk-SK" sz="2400" dirty="0" err="1" smtClean="0">
                <a:latin typeface="Tahoma" pitchFamily="34" charset="0"/>
              </a:rPr>
              <a:t>sa</a:t>
            </a:r>
            <a:r>
              <a:rPr lang="cs-CZ" altLang="sk-SK" sz="2400" dirty="0" smtClean="0">
                <a:latin typeface="Tahoma" pitchFamily="34" charset="0"/>
              </a:rPr>
              <a:t> upravuje </a:t>
            </a:r>
            <a:r>
              <a:rPr lang="cs-CZ" altLang="sk-SK" sz="2400" dirty="0" err="1" smtClean="0">
                <a:latin typeface="Tahoma" pitchFamily="34" charset="0"/>
              </a:rPr>
              <a:t>výsledok</a:t>
            </a:r>
            <a:r>
              <a:rPr lang="cs-CZ" altLang="sk-SK" sz="2400" dirty="0" smtClean="0">
                <a:latin typeface="Tahoma" pitchFamily="34" charset="0"/>
              </a:rPr>
              <a:t> </a:t>
            </a:r>
            <a:r>
              <a:rPr lang="cs-CZ" altLang="sk-SK" sz="2400" dirty="0" err="1" smtClean="0">
                <a:latin typeface="Tahoma" pitchFamily="34" charset="0"/>
              </a:rPr>
              <a:t>merania</a:t>
            </a:r>
            <a:r>
              <a:rPr lang="cs-CZ" altLang="sk-SK" sz="2400" dirty="0" smtClean="0">
                <a:latin typeface="Tahoma" pitchFamily="34" charset="0"/>
              </a:rPr>
              <a:t> v </a:t>
            </a:r>
            <a:r>
              <a:rPr lang="cs-CZ" altLang="sk-SK" sz="2400" dirty="0" err="1" smtClean="0">
                <a:latin typeface="Tahoma" pitchFamily="34" charset="0"/>
              </a:rPr>
              <a:t>dôsledku</a:t>
            </a:r>
            <a:r>
              <a:rPr lang="en-US" altLang="sk-SK" sz="2400" dirty="0" smtClean="0">
                <a:latin typeface="Tahoma" pitchFamily="34" charset="0"/>
              </a:rPr>
              <a:t>  </a:t>
            </a:r>
            <a:r>
              <a:rPr lang="cs-CZ" altLang="sk-SK" sz="2400" dirty="0" err="1" smtClean="0">
                <a:latin typeface="Tahoma" pitchFamily="34" charset="0"/>
              </a:rPr>
              <a:t>súhrnného</a:t>
            </a:r>
            <a:r>
              <a:rPr lang="cs-CZ" altLang="sk-SK" sz="2400" dirty="0" smtClean="0">
                <a:latin typeface="Tahoma" pitchFamily="34" charset="0"/>
              </a:rPr>
              <a:t> </a:t>
            </a:r>
            <a:r>
              <a:rPr lang="cs-CZ" altLang="sk-SK" sz="2400" dirty="0" err="1" smtClean="0">
                <a:latin typeface="Tahoma" pitchFamily="34" charset="0"/>
              </a:rPr>
              <a:t>pôsobenia</a:t>
            </a:r>
            <a:r>
              <a:rPr lang="cs-CZ" altLang="sk-SK" sz="2400" dirty="0" smtClean="0">
                <a:latin typeface="Tahoma" pitchFamily="34" charset="0"/>
              </a:rPr>
              <a:t> systematických </a:t>
            </a:r>
            <a:r>
              <a:rPr lang="cs-CZ" altLang="sk-SK" sz="2400" dirty="0" err="1" smtClean="0">
                <a:latin typeface="Tahoma" pitchFamily="34" charset="0"/>
              </a:rPr>
              <a:t>vplyvov</a:t>
            </a:r>
            <a:endParaRPr lang="cs-CZ" altLang="sk-SK" sz="2800" dirty="0" smtClean="0">
              <a:latin typeface="Tahoma" pitchFamily="34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800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800"/>
          </a:p>
        </p:txBody>
      </p:sp>
      <p:graphicFrame>
        <p:nvGraphicFramePr>
          <p:cNvPr id="19463" name="Object 7"/>
          <p:cNvGraphicFramePr>
            <a:graphicFrameLocks noChangeAspect="1"/>
          </p:cNvGraphicFramePr>
          <p:nvPr>
            <p:extLst/>
          </p:nvPr>
        </p:nvGraphicFramePr>
        <p:xfrm>
          <a:off x="457201" y="1845762"/>
          <a:ext cx="514399" cy="609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8" name="Rovnica" r:id="rId3" imgW="177569" imgH="202936" progId="Equation.3">
                  <p:embed/>
                </p:oleObj>
              </mc:Choice>
              <mc:Fallback>
                <p:oleObj name="Rovnica" r:id="rId3" imgW="177569" imgH="202936" progId="Equation.3">
                  <p:embed/>
                  <p:pic>
                    <p:nvPicPr>
                      <p:cNvPr id="1946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1" y="1845762"/>
                        <a:ext cx="514399" cy="6093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800"/>
          </a:p>
        </p:txBody>
      </p:sp>
      <p:graphicFrame>
        <p:nvGraphicFramePr>
          <p:cNvPr id="19465" name="Object 9"/>
          <p:cNvGraphicFramePr>
            <a:graphicFrameLocks noChangeAspect="1"/>
          </p:cNvGraphicFramePr>
          <p:nvPr>
            <p:extLst/>
          </p:nvPr>
        </p:nvGraphicFramePr>
        <p:xfrm>
          <a:off x="3563888" y="2348880"/>
          <a:ext cx="1554700" cy="8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9" name="Rovnica" r:id="rId5" imgW="748975" imgH="431613" progId="Equation.3">
                  <p:embed/>
                </p:oleObj>
              </mc:Choice>
              <mc:Fallback>
                <p:oleObj name="Rovnica" r:id="rId5" imgW="748975" imgH="431613" progId="Equation.3">
                  <p:embed/>
                  <p:pic>
                    <p:nvPicPr>
                      <p:cNvPr id="1946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348880"/>
                        <a:ext cx="1554700" cy="8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800"/>
          </a:p>
        </p:txBody>
      </p:sp>
      <p:graphicFrame>
        <p:nvGraphicFramePr>
          <p:cNvPr id="19467" name="Object 11"/>
          <p:cNvGraphicFramePr>
            <a:graphicFrameLocks noChangeAspect="1"/>
          </p:cNvGraphicFramePr>
          <p:nvPr>
            <p:extLst/>
          </p:nvPr>
        </p:nvGraphicFramePr>
        <p:xfrm>
          <a:off x="396081" y="3059029"/>
          <a:ext cx="647527" cy="454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0" name="Rovnica" r:id="rId7" imgW="253670" imgH="177569" progId="Equation.3">
                  <p:embed/>
                </p:oleObj>
              </mc:Choice>
              <mc:Fallback>
                <p:oleObj name="Rovnica" r:id="rId7" imgW="253670" imgH="177569" progId="Equation.3">
                  <p:embed/>
                  <p:pic>
                    <p:nvPicPr>
                      <p:cNvPr id="1946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081" y="3059029"/>
                        <a:ext cx="647527" cy="4545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834231" y="4182972"/>
            <a:ext cx="809783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sk-SK" sz="2400" dirty="0" smtClean="0">
                <a:latin typeface="Tahoma" pitchFamily="34" charset="0"/>
              </a:rPr>
              <a:t>- </a:t>
            </a:r>
            <a:r>
              <a:rPr lang="cs-CZ" altLang="sk-SK" sz="2400" dirty="0" err="1" smtClean="0">
                <a:latin typeface="Tahoma" pitchFamily="34" charset="0"/>
              </a:rPr>
              <a:t>rozšírená</a:t>
            </a:r>
            <a:r>
              <a:rPr lang="cs-CZ" altLang="sk-SK" sz="2400" dirty="0" smtClean="0">
                <a:latin typeface="Tahoma" pitchFamily="34" charset="0"/>
              </a:rPr>
              <a:t> </a:t>
            </a:r>
            <a:r>
              <a:rPr lang="cs-CZ" altLang="sk-SK" sz="2400" dirty="0" err="1" smtClean="0">
                <a:latin typeface="Tahoma" pitchFamily="34" charset="0"/>
              </a:rPr>
              <a:t>neistota</a:t>
            </a:r>
            <a:r>
              <a:rPr lang="cs-CZ" altLang="sk-SK" sz="2400" dirty="0" smtClean="0">
                <a:latin typeface="Tahoma" pitchFamily="34" charset="0"/>
              </a:rPr>
              <a:t> v </a:t>
            </a:r>
            <a:r>
              <a:rPr lang="cs-CZ" altLang="sk-SK" sz="2400" dirty="0" err="1" smtClean="0">
                <a:latin typeface="Tahoma" pitchFamily="34" charset="0"/>
              </a:rPr>
              <a:t>dôsledku</a:t>
            </a:r>
            <a:r>
              <a:rPr lang="cs-CZ" altLang="sk-SK" sz="2400" dirty="0" smtClean="0">
                <a:latin typeface="Tahoma" pitchFamily="34" charset="0"/>
              </a:rPr>
              <a:t> </a:t>
            </a:r>
            <a:r>
              <a:rPr lang="cs-CZ" altLang="sk-SK" sz="2400" dirty="0" err="1" smtClean="0">
                <a:latin typeface="Tahoma" pitchFamily="34" charset="0"/>
              </a:rPr>
              <a:t>súhrnného</a:t>
            </a:r>
            <a:r>
              <a:rPr lang="cs-CZ" altLang="sk-SK" sz="2400" dirty="0" smtClean="0">
                <a:latin typeface="Tahoma" pitchFamily="34" charset="0"/>
              </a:rPr>
              <a:t> </a:t>
            </a:r>
            <a:r>
              <a:rPr lang="cs-CZ" altLang="sk-SK" sz="2400" dirty="0" err="1" smtClean="0">
                <a:latin typeface="Tahoma" pitchFamily="34" charset="0"/>
              </a:rPr>
              <a:t>pôsobenia</a:t>
            </a:r>
            <a:r>
              <a:rPr lang="cs-CZ" altLang="sk-SK" sz="2400" dirty="0" smtClean="0">
                <a:latin typeface="Tahoma" pitchFamily="34" charset="0"/>
              </a:rPr>
              <a:t>  náhodných </a:t>
            </a:r>
            <a:r>
              <a:rPr lang="cs-CZ" altLang="sk-SK" sz="2400" dirty="0" err="1" smtClean="0">
                <a:latin typeface="Tahoma" pitchFamily="34" charset="0"/>
              </a:rPr>
              <a:t>vplyvov</a:t>
            </a:r>
            <a:r>
              <a:rPr lang="en-US" altLang="sk-SK" sz="2400" dirty="0" smtClean="0">
                <a:latin typeface="Tahoma" pitchFamily="34" charset="0"/>
              </a:rPr>
              <a:t> </a:t>
            </a:r>
            <a:r>
              <a:rPr lang="cs-CZ" altLang="sk-SK" sz="2400" dirty="0" smtClean="0">
                <a:latin typeface="Tahoma" pitchFamily="34" charset="0"/>
              </a:rPr>
              <a:t> a </a:t>
            </a:r>
            <a:r>
              <a:rPr lang="cs-CZ" altLang="sk-SK" sz="2400" dirty="0" err="1" smtClean="0">
                <a:latin typeface="Tahoma" pitchFamily="34" charset="0"/>
              </a:rPr>
              <a:t>predstavuje</a:t>
            </a:r>
            <a:r>
              <a:rPr lang="cs-CZ" altLang="sk-SK" sz="2400" dirty="0" smtClean="0">
                <a:latin typeface="Tahoma" pitchFamily="34" charset="0"/>
              </a:rPr>
              <a:t>  rozptyl</a:t>
            </a:r>
            <a:r>
              <a:rPr lang="en-US" altLang="sk-SK" sz="2400" dirty="0" smtClean="0">
                <a:latin typeface="Tahoma" pitchFamily="34" charset="0"/>
              </a:rPr>
              <a:t> </a:t>
            </a:r>
            <a:r>
              <a:rPr lang="cs-CZ" altLang="sk-SK" sz="2400" dirty="0" smtClean="0">
                <a:latin typeface="Tahoma" pitchFamily="34" charset="0"/>
              </a:rPr>
              <a:t> </a:t>
            </a:r>
            <a:r>
              <a:rPr lang="cs-CZ" altLang="sk-SK" sz="2400" dirty="0" err="1" smtClean="0">
                <a:latin typeface="Tahoma" pitchFamily="34" charset="0"/>
              </a:rPr>
              <a:t>hodnôt</a:t>
            </a:r>
            <a:r>
              <a:rPr lang="cs-CZ" altLang="sk-SK" sz="2400" dirty="0" smtClean="0">
                <a:latin typeface="Tahoma" pitchFamily="34" charset="0"/>
              </a:rPr>
              <a:t> </a:t>
            </a:r>
            <a:r>
              <a:rPr lang="cs-CZ" altLang="sk-SK" sz="2400" dirty="0" err="1" smtClean="0">
                <a:latin typeface="Tahoma" pitchFamily="34" charset="0"/>
              </a:rPr>
              <a:t>meranej</a:t>
            </a:r>
            <a:r>
              <a:rPr lang="cs-CZ" altLang="sk-SK" sz="2400" dirty="0" smtClean="0">
                <a:latin typeface="Tahoma" pitchFamily="34" charset="0"/>
              </a:rPr>
              <a:t> veličiny </a:t>
            </a:r>
            <a:r>
              <a:rPr lang="cs-CZ" altLang="sk-SK" sz="2400" i="1" dirty="0" smtClean="0">
                <a:latin typeface="Tahoma" pitchFamily="34" charset="0"/>
              </a:rPr>
              <a:t>X</a:t>
            </a:r>
            <a:r>
              <a:rPr lang="cs-CZ" altLang="sk-SK" sz="2400" dirty="0" smtClean="0">
                <a:latin typeface="Tahoma" pitchFamily="34" charset="0"/>
              </a:rPr>
              <a:t>  </a:t>
            </a:r>
            <a:r>
              <a:rPr lang="cs-CZ" altLang="sk-SK" sz="2400" dirty="0" err="1" smtClean="0">
                <a:latin typeface="Tahoma" pitchFamily="34" charset="0"/>
              </a:rPr>
              <a:t>vyskytujúci</a:t>
            </a:r>
            <a:r>
              <a:rPr lang="cs-CZ" altLang="sk-SK" sz="2400" dirty="0" smtClean="0">
                <a:latin typeface="Tahoma" pitchFamily="34" charset="0"/>
              </a:rPr>
              <a:t>  </a:t>
            </a:r>
            <a:r>
              <a:rPr lang="cs-CZ" altLang="sk-SK" sz="2400" dirty="0" err="1" smtClean="0">
                <a:latin typeface="Tahoma" pitchFamily="34" charset="0"/>
              </a:rPr>
              <a:t>sa</a:t>
            </a:r>
            <a:r>
              <a:rPr lang="cs-CZ" altLang="sk-SK" sz="2400" dirty="0" smtClean="0">
                <a:latin typeface="Tahoma" pitchFamily="34" charset="0"/>
              </a:rPr>
              <a:t> </a:t>
            </a:r>
            <a:r>
              <a:rPr lang="cs-CZ" altLang="sk-SK" sz="2400" dirty="0" err="1" smtClean="0">
                <a:latin typeface="Tahoma" pitchFamily="34" charset="0"/>
              </a:rPr>
              <a:t>pri</a:t>
            </a:r>
            <a:r>
              <a:rPr lang="cs-CZ" altLang="sk-SK" sz="2400" dirty="0" smtClean="0">
                <a:latin typeface="Tahoma" pitchFamily="34" charset="0"/>
              </a:rPr>
              <a:t> jej </a:t>
            </a:r>
            <a:r>
              <a:rPr lang="cs-CZ" altLang="sk-SK" sz="2400" dirty="0" err="1" smtClean="0">
                <a:latin typeface="Tahoma" pitchFamily="34" charset="0"/>
              </a:rPr>
              <a:t>meraní</a:t>
            </a:r>
            <a:r>
              <a:rPr lang="en-US" altLang="sk-SK" sz="2400" dirty="0" smtClean="0">
                <a:latin typeface="Tahoma" pitchFamily="34" charset="0"/>
              </a:rPr>
              <a:t>.</a:t>
            </a:r>
            <a:r>
              <a:rPr lang="cs-CZ" altLang="sk-SK" sz="2400" dirty="0" smtClean="0">
                <a:solidFill>
                  <a:srgbClr val="4E667C"/>
                </a:solidFill>
                <a:latin typeface="Tahoma" pitchFamily="34" charset="0"/>
              </a:rPr>
              <a:t> </a:t>
            </a:r>
            <a:r>
              <a:rPr lang="en-US" altLang="sk-SK" sz="2400" dirty="0" smtClean="0">
                <a:solidFill>
                  <a:srgbClr val="4E667C"/>
                </a:solidFill>
                <a:latin typeface="Tahoma" pitchFamily="34" charset="0"/>
              </a:rPr>
              <a:t> </a:t>
            </a:r>
            <a:endParaRPr lang="cs-CZ" altLang="sk-SK" sz="2400" dirty="0">
              <a:solidFill>
                <a:srgbClr val="4E667C"/>
              </a:solidFill>
              <a:latin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539751" y="826294"/>
                <a:ext cx="8234272" cy="1143000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k-SK" sz="320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sk-SK" sz="3200" i="1" smtClean="0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pos m:val="top"/>
                        <m:ctrlPr>
                          <a:rPr lang="sk-SK" sz="3200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sk-SK" sz="32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bar>
                    <m:r>
                      <a:rPr lang="sk-SK" sz="32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sk-SK" sz="3200" i="1">
                        <a:latin typeface="Cambria Math" panose="02040503050406030204" pitchFamily="18" charset="0"/>
                      </a:rPr>
                      <m:t>𝐸𝐶</m:t>
                    </m:r>
                    <m:r>
                      <a:rPr lang="sk-SK" sz="3200" i="1">
                        <a:latin typeface="Cambria Math" panose="02040503050406030204" pitchFamily="18" charset="0"/>
                      </a:rPr>
                      <m:t> ± </m:t>
                    </m:r>
                    <m:sSub>
                      <m:sSubPr>
                        <m:ctrlPr>
                          <a:rPr lang="sk-SK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sz="32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sk-SK" sz="3200" i="1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sk-SK" sz="3200" i="1">
                        <a:latin typeface="Cambria Math" panose="02040503050406030204" pitchFamily="18" charset="0"/>
                      </a:rPr>
                      <m:t>    </m:t>
                    </m:r>
                    <m:d>
                      <m:dPr>
                        <m:begChr m:val="["/>
                        <m:endChr m:val="]"/>
                        <m:ctrlPr>
                          <a:rPr lang="sk-SK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sk-SK" sz="3200" i="0">
                            <a:latin typeface="Cambria Math" panose="02040503050406030204" pitchFamily="18" charset="0"/>
                          </a:rPr>
                          <m:t>SI</m:t>
                        </m:r>
                      </m:e>
                    </m:d>
                  </m:oMath>
                </a14:m>
                <a:r>
                  <a:rPr lang="sk-SK" sz="3200" dirty="0"/>
                  <a:t>   </a:t>
                </a:r>
                <a:r>
                  <a:rPr lang="sk-SK" sz="3200" dirty="0" smtClean="0"/>
                  <a:t>UTC</a:t>
                </a:r>
                <a:endParaRPr lang="sk-SK" sz="32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39751" y="826294"/>
                <a:ext cx="8234272" cy="1143000"/>
              </a:xfr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BlokTextu 4"/>
          <p:cNvSpPr txBox="1"/>
          <p:nvPr/>
        </p:nvSpPr>
        <p:spPr>
          <a:xfrm>
            <a:off x="365803" y="418297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i="1" dirty="0"/>
              <a:t>U</a:t>
            </a:r>
            <a:r>
              <a:rPr lang="sk-SK" sz="2800" baseline="-25000" dirty="0"/>
              <a:t>C</a:t>
            </a:r>
            <a:endParaRPr lang="sk-SK" sz="2800" dirty="0"/>
          </a:p>
        </p:txBody>
      </p:sp>
      <p:sp>
        <p:nvSpPr>
          <p:cNvPr id="6" name="BlokTextu 5"/>
          <p:cNvSpPr txBox="1"/>
          <p:nvPr/>
        </p:nvSpPr>
        <p:spPr>
          <a:xfrm>
            <a:off x="480791" y="5526309"/>
            <a:ext cx="53559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dirty="0" smtClean="0"/>
              <a:t>UTC </a:t>
            </a:r>
            <a:r>
              <a:rPr lang="sk-SK" dirty="0" smtClean="0"/>
              <a:t>-  </a:t>
            </a:r>
            <a:r>
              <a:rPr lang="sk-SK" sz="2400" dirty="0" smtClean="0"/>
              <a:t>univerzálny  koordinovaný čas</a:t>
            </a:r>
            <a:endParaRPr lang="sk-SK" sz="2400" dirty="0"/>
          </a:p>
        </p:txBody>
      </p:sp>
      <p:sp>
        <p:nvSpPr>
          <p:cNvPr id="7" name="BlokTextu 6"/>
          <p:cNvSpPr txBox="1"/>
          <p:nvPr/>
        </p:nvSpPr>
        <p:spPr>
          <a:xfrm>
            <a:off x="2339752" y="6267877"/>
            <a:ext cx="4757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i="1" dirty="0" smtClean="0">
                <a:solidFill>
                  <a:srgbClr val="C00000"/>
                </a:solidFill>
              </a:rPr>
              <a:t>m</a:t>
            </a:r>
            <a:r>
              <a:rPr lang="sk-SK" dirty="0" smtClean="0">
                <a:solidFill>
                  <a:srgbClr val="C00000"/>
                </a:solidFill>
              </a:rPr>
              <a:t> = 5 ± </a:t>
            </a:r>
            <a:r>
              <a:rPr lang="sk-SK" i="1" dirty="0" smtClean="0">
                <a:solidFill>
                  <a:srgbClr val="C00000"/>
                </a:solidFill>
              </a:rPr>
              <a:t>U </a:t>
            </a:r>
            <a:r>
              <a:rPr lang="sk-SK" dirty="0" smtClean="0">
                <a:solidFill>
                  <a:srgbClr val="C00000"/>
                </a:solidFill>
              </a:rPr>
              <a:t>(k=2)  kg    2019-06-04  T09:12:00</a:t>
            </a:r>
            <a:endParaRPr lang="sk-SK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4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bdĺžnik 3"/>
          <p:cNvSpPr>
            <a:spLocks noChangeArrowheads="1"/>
          </p:cNvSpPr>
          <p:nvPr/>
        </p:nvSpPr>
        <p:spPr bwMode="auto">
          <a:xfrm>
            <a:off x="468313" y="750888"/>
            <a:ext cx="8207375" cy="581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sk-SK" sz="2800" b="1"/>
              <a:t>Vyhodnotenie neistoty merania typu A </a:t>
            </a:r>
            <a:r>
              <a:rPr lang="pl-PL" altLang="sk-SK" sz="2800"/>
              <a:t>stanovením kovariancie medzi </a:t>
            </a:r>
            <a:r>
              <a:rPr lang="sk-SK" altLang="sk-SK" sz="2800"/>
              <a:t>korelovanými odhadmi       a</a:t>
            </a:r>
            <a:endParaRPr lang="sk-SK" altLang="sk-SK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 b="1"/>
              <a:t>Kovariancie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Ak medzi dvoma vstupnými veličinami      a          existuje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určitá korelácia a ak ich odhady sú       a      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</p:txBody>
      </p:sp>
      <p:graphicFrame>
        <p:nvGraphicFramePr>
          <p:cNvPr id="21507" name="Objekt 4"/>
          <p:cNvGraphicFramePr>
            <a:graphicFrameLocks noChangeAspect="1"/>
          </p:cNvGraphicFramePr>
          <p:nvPr/>
        </p:nvGraphicFramePr>
        <p:xfrm>
          <a:off x="2124075" y="1916113"/>
          <a:ext cx="4000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4" name="Rovnica" r:id="rId3" imgW="152334" imgH="228501" progId="Equation.3">
                  <p:embed/>
                </p:oleObj>
              </mc:Choice>
              <mc:Fallback>
                <p:oleObj name="Rovnica" r:id="rId3" imgW="152334" imgH="228501" progId="Equation.3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1916113"/>
                        <a:ext cx="40005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kt 5"/>
          <p:cNvGraphicFramePr>
            <a:graphicFrameLocks noChangeAspect="1"/>
          </p:cNvGraphicFramePr>
          <p:nvPr/>
        </p:nvGraphicFramePr>
        <p:xfrm>
          <a:off x="2952750" y="1935163"/>
          <a:ext cx="466725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5" name="Rovnica" r:id="rId5" imgW="177646" imgH="241091" progId="Equation.3">
                  <p:embed/>
                </p:oleObj>
              </mc:Choice>
              <mc:Fallback>
                <p:oleObj name="Rovnica" r:id="rId5" imgW="177646" imgH="241091" progId="Equation.3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1935163"/>
                        <a:ext cx="466725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kt 6"/>
          <p:cNvGraphicFramePr>
            <a:graphicFrameLocks noChangeAspect="1"/>
          </p:cNvGraphicFramePr>
          <p:nvPr/>
        </p:nvGraphicFramePr>
        <p:xfrm>
          <a:off x="5724525" y="3068638"/>
          <a:ext cx="533400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6" name="Rovnica" r:id="rId7" imgW="203112" imgH="228501" progId="Equation.3">
                  <p:embed/>
                </p:oleObj>
              </mc:Choice>
              <mc:Fallback>
                <p:oleObj name="Rovnica" r:id="rId7" imgW="203112" imgH="228501" progId="Equation.3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3068638"/>
                        <a:ext cx="533400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kt 7"/>
          <p:cNvGraphicFramePr>
            <a:graphicFrameLocks noChangeAspect="1"/>
          </p:cNvGraphicFramePr>
          <p:nvPr/>
        </p:nvGraphicFramePr>
        <p:xfrm>
          <a:off x="6526213" y="3084513"/>
          <a:ext cx="566737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7" name="Rovnica" r:id="rId9" imgW="215713" imgH="241091" progId="Equation.3">
                  <p:embed/>
                </p:oleObj>
              </mc:Choice>
              <mc:Fallback>
                <p:oleObj name="Rovnica" r:id="rId9" imgW="215713" imgH="241091" progId="Equation.3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6213" y="3084513"/>
                        <a:ext cx="566737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kt 8"/>
          <p:cNvGraphicFramePr>
            <a:graphicFrameLocks noChangeAspect="1"/>
          </p:cNvGraphicFramePr>
          <p:nvPr/>
        </p:nvGraphicFramePr>
        <p:xfrm>
          <a:off x="5364163" y="3408363"/>
          <a:ext cx="4000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8" name="Rovnica" r:id="rId11" imgW="152334" imgH="228501" progId="Equation.3">
                  <p:embed/>
                </p:oleObj>
              </mc:Choice>
              <mc:Fallback>
                <p:oleObj name="Rovnica" r:id="rId11" imgW="152334" imgH="228501" progId="Equation.3">
                  <p:embed/>
                  <p:pic>
                    <p:nvPicPr>
                      <p:cNvPr id="0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3408363"/>
                        <a:ext cx="40005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kt 9"/>
          <p:cNvGraphicFramePr>
            <a:graphicFrameLocks noChangeAspect="1"/>
          </p:cNvGraphicFramePr>
          <p:nvPr/>
        </p:nvGraphicFramePr>
        <p:xfrm>
          <a:off x="6156325" y="3429000"/>
          <a:ext cx="46672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9" name="Rovnica" r:id="rId12" imgW="177646" imgH="241091" progId="Equation.3">
                  <p:embed/>
                </p:oleObj>
              </mc:Choice>
              <mc:Fallback>
                <p:oleObj name="Rovnica" r:id="rId12" imgW="177646" imgH="241091" progId="Equation.3">
                  <p:embed/>
                  <p:pic>
                    <p:nvPicPr>
                      <p:cNvPr id="0" name="Objek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3429000"/>
                        <a:ext cx="466725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kt 10"/>
          <p:cNvGraphicFramePr>
            <a:graphicFrameLocks noChangeAspect="1"/>
          </p:cNvGraphicFramePr>
          <p:nvPr/>
        </p:nvGraphicFramePr>
        <p:xfrm>
          <a:off x="1403350" y="4365625"/>
          <a:ext cx="5842000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0" name="Rovnica" r:id="rId13" imgW="2146300" imgH="431800" progId="Equation.3">
                  <p:embed/>
                </p:oleObj>
              </mc:Choice>
              <mc:Fallback>
                <p:oleObj name="Rovnica" r:id="rId13" imgW="2146300" imgH="431800" progId="Equation.3">
                  <p:embed/>
                  <p:pic>
                    <p:nvPicPr>
                      <p:cNvPr id="0" name="Objek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4365625"/>
                        <a:ext cx="5842000" cy="118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bdĺžnik 3"/>
          <p:cNvSpPr>
            <a:spLocks noChangeArrowheads="1"/>
          </p:cNvSpPr>
          <p:nvPr/>
        </p:nvSpPr>
        <p:spPr bwMode="auto">
          <a:xfrm>
            <a:off x="468313" y="2090738"/>
            <a:ext cx="82073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 b="1"/>
              <a:t>Kovariancie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Ak medzi dvoma vstupnými veličinami      a          existuje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určitá korelácia a ak ich odhady sú       a       :</a:t>
            </a:r>
          </a:p>
        </p:txBody>
      </p:sp>
      <p:sp>
        <p:nvSpPr>
          <p:cNvPr id="22531" name="Obdĺžnik 5"/>
          <p:cNvSpPr>
            <a:spLocks noChangeArrowheads="1"/>
          </p:cNvSpPr>
          <p:nvPr/>
        </p:nvSpPr>
        <p:spPr bwMode="auto">
          <a:xfrm>
            <a:off x="468313" y="414338"/>
            <a:ext cx="8207375" cy="166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sk-SK" sz="2800" b="1"/>
              <a:t>Vyhodnotenie neistoty merania typu B </a:t>
            </a:r>
            <a:r>
              <a:rPr lang="pl-PL" altLang="sk-SK" sz="2800"/>
              <a:t>stanovením kovariancie medzi </a:t>
            </a:r>
            <a:r>
              <a:rPr lang="sk-SK" altLang="sk-SK" sz="2800"/>
              <a:t>korelovanými odhadmi       a</a:t>
            </a:r>
            <a:r>
              <a:rPr lang="sk-SK" altLang="sk-SK" sz="1800" b="1"/>
              <a:t/>
            </a:r>
            <a:br>
              <a:rPr lang="sk-SK" altLang="sk-SK" sz="1800" b="1"/>
            </a:br>
            <a:endParaRPr lang="sk-SK" altLang="sk-SK" sz="1800"/>
          </a:p>
        </p:txBody>
      </p:sp>
      <p:graphicFrame>
        <p:nvGraphicFramePr>
          <p:cNvPr id="22532" name="Objekt 6"/>
          <p:cNvGraphicFramePr>
            <a:graphicFrameLocks noChangeAspect="1"/>
          </p:cNvGraphicFramePr>
          <p:nvPr/>
        </p:nvGraphicFramePr>
        <p:xfrm>
          <a:off x="2084388" y="1247775"/>
          <a:ext cx="4000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06" name="Rovnica" r:id="rId3" imgW="152334" imgH="228501" progId="Equation.3">
                  <p:embed/>
                </p:oleObj>
              </mc:Choice>
              <mc:Fallback>
                <p:oleObj name="Rovnica" r:id="rId3" imgW="152334" imgH="228501" progId="Equation.3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388" y="1247775"/>
                        <a:ext cx="40005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kt 7"/>
          <p:cNvGraphicFramePr>
            <a:graphicFrameLocks noChangeAspect="1"/>
          </p:cNvGraphicFramePr>
          <p:nvPr/>
        </p:nvGraphicFramePr>
        <p:xfrm>
          <a:off x="6121400" y="2781300"/>
          <a:ext cx="46672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07" name="Rovnica" r:id="rId5" imgW="177646" imgH="241091" progId="Equation.3">
                  <p:embed/>
                </p:oleObj>
              </mc:Choice>
              <mc:Fallback>
                <p:oleObj name="Rovnica" r:id="rId5" imgW="177646" imgH="241091" progId="Equation.3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400" y="2781300"/>
                        <a:ext cx="466725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kt 8"/>
          <p:cNvGraphicFramePr>
            <a:graphicFrameLocks noChangeAspect="1"/>
          </p:cNvGraphicFramePr>
          <p:nvPr/>
        </p:nvGraphicFramePr>
        <p:xfrm>
          <a:off x="5724525" y="2398713"/>
          <a:ext cx="533400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08" name="Rovnica" r:id="rId7" imgW="203112" imgH="228501" progId="Equation.3">
                  <p:embed/>
                </p:oleObj>
              </mc:Choice>
              <mc:Fallback>
                <p:oleObj name="Rovnica" r:id="rId7" imgW="203112" imgH="228501" progId="Equation.3">
                  <p:embed/>
                  <p:pic>
                    <p:nvPicPr>
                      <p:cNvPr id="0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2398713"/>
                        <a:ext cx="533400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kt 9"/>
          <p:cNvGraphicFramePr>
            <a:graphicFrameLocks noChangeAspect="1"/>
          </p:cNvGraphicFramePr>
          <p:nvPr/>
        </p:nvGraphicFramePr>
        <p:xfrm>
          <a:off x="6516688" y="2436813"/>
          <a:ext cx="566737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09" name="Rovnica" r:id="rId9" imgW="215713" imgH="241091" progId="Equation.3">
                  <p:embed/>
                </p:oleObj>
              </mc:Choice>
              <mc:Fallback>
                <p:oleObj name="Rovnica" r:id="rId9" imgW="215713" imgH="241091" progId="Equation.3">
                  <p:embed/>
                  <p:pic>
                    <p:nvPicPr>
                      <p:cNvPr id="0" name="Objek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2436813"/>
                        <a:ext cx="566737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kt 10"/>
          <p:cNvGraphicFramePr>
            <a:graphicFrameLocks noChangeAspect="1"/>
          </p:cNvGraphicFramePr>
          <p:nvPr/>
        </p:nvGraphicFramePr>
        <p:xfrm>
          <a:off x="5324475" y="2781300"/>
          <a:ext cx="4000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0" name="Rovnica" r:id="rId11" imgW="152334" imgH="228501" progId="Equation.3">
                  <p:embed/>
                </p:oleObj>
              </mc:Choice>
              <mc:Fallback>
                <p:oleObj name="Rovnica" r:id="rId11" imgW="152334" imgH="228501" progId="Equation.3">
                  <p:embed/>
                  <p:pic>
                    <p:nvPicPr>
                      <p:cNvPr id="0" name="Objek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4475" y="2781300"/>
                        <a:ext cx="40005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kt 11"/>
          <p:cNvGraphicFramePr>
            <a:graphicFrameLocks noChangeAspect="1"/>
          </p:cNvGraphicFramePr>
          <p:nvPr/>
        </p:nvGraphicFramePr>
        <p:xfrm>
          <a:off x="2954338" y="1241425"/>
          <a:ext cx="46672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1" name="Rovnica" r:id="rId12" imgW="177646" imgH="241091" progId="Equation.3">
                  <p:embed/>
                </p:oleObj>
              </mc:Choice>
              <mc:Fallback>
                <p:oleObj name="Rovnica" r:id="rId12" imgW="177646" imgH="241091" progId="Equation.3">
                  <p:embed/>
                  <p:pic>
                    <p:nvPicPr>
                      <p:cNvPr id="0" name="Objek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4338" y="1241425"/>
                        <a:ext cx="466725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kt 12"/>
          <p:cNvGraphicFramePr>
            <a:graphicFrameLocks noChangeAspect="1"/>
          </p:cNvGraphicFramePr>
          <p:nvPr/>
        </p:nvGraphicFramePr>
        <p:xfrm>
          <a:off x="352425" y="4616450"/>
          <a:ext cx="865188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2" name="Rovnica" r:id="rId13" imgW="291973" imgH="253890" progId="Equation.3">
                  <p:embed/>
                </p:oleObj>
              </mc:Choice>
              <mc:Fallback>
                <p:oleObj name="Rovnica" r:id="rId13" imgW="291973" imgH="253890" progId="Equation.3">
                  <p:embed/>
                  <p:pic>
                    <p:nvPicPr>
                      <p:cNvPr id="0" name="Objek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" y="4616450"/>
                        <a:ext cx="865188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9" name="Obdĺžnik 13"/>
          <p:cNvSpPr>
            <a:spLocks noChangeArrowheads="1"/>
          </p:cNvSpPr>
          <p:nvPr/>
        </p:nvSpPr>
        <p:spPr bwMode="auto">
          <a:xfrm>
            <a:off x="250825" y="4365625"/>
            <a:ext cx="8066088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kde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          je korelačný koeficient medzi odhadmi     resp.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              sú neistoty odhadov      a</a:t>
            </a:r>
          </a:p>
        </p:txBody>
      </p:sp>
      <p:graphicFrame>
        <p:nvGraphicFramePr>
          <p:cNvPr id="22540" name="Objekt 14"/>
          <p:cNvGraphicFramePr>
            <a:graphicFrameLocks noChangeAspect="1"/>
          </p:cNvGraphicFramePr>
          <p:nvPr/>
        </p:nvGraphicFramePr>
        <p:xfrm>
          <a:off x="312738" y="5264150"/>
          <a:ext cx="1090612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3" name="Rovnica" r:id="rId15" imgW="368140" imgH="253890" progId="Equation.3">
                  <p:embed/>
                </p:oleObj>
              </mc:Choice>
              <mc:Fallback>
                <p:oleObj name="Rovnica" r:id="rId15" imgW="368140" imgH="253890" progId="Equation.3">
                  <p:embed/>
                  <p:pic>
                    <p:nvPicPr>
                      <p:cNvPr id="0" name="Objek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738" y="5264150"/>
                        <a:ext cx="1090612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kt 15"/>
          <p:cNvGraphicFramePr>
            <a:graphicFrameLocks noChangeAspect="1"/>
          </p:cNvGraphicFramePr>
          <p:nvPr/>
        </p:nvGraphicFramePr>
        <p:xfrm>
          <a:off x="4243388" y="5424488"/>
          <a:ext cx="4000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4" name="Rovnica" r:id="rId17" imgW="152334" imgH="228501" progId="Equation.3">
                  <p:embed/>
                </p:oleObj>
              </mc:Choice>
              <mc:Fallback>
                <p:oleObj name="Rovnica" r:id="rId17" imgW="152334" imgH="228501" progId="Equation.3">
                  <p:embed/>
                  <p:pic>
                    <p:nvPicPr>
                      <p:cNvPr id="0" name="Objek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3388" y="5424488"/>
                        <a:ext cx="40005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kt 16"/>
          <p:cNvGraphicFramePr>
            <a:graphicFrameLocks noChangeAspect="1"/>
          </p:cNvGraphicFramePr>
          <p:nvPr/>
        </p:nvGraphicFramePr>
        <p:xfrm>
          <a:off x="5041900" y="5391150"/>
          <a:ext cx="46672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5" name="Rovnica" r:id="rId18" imgW="177646" imgH="241091" progId="Equation.3">
                  <p:embed/>
                </p:oleObj>
              </mc:Choice>
              <mc:Fallback>
                <p:oleObj name="Rovnica" r:id="rId18" imgW="177646" imgH="241091" progId="Equation.3">
                  <p:embed/>
                  <p:pic>
                    <p:nvPicPr>
                      <p:cNvPr id="0" name="Objek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5391150"/>
                        <a:ext cx="466725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kt 17"/>
          <p:cNvGraphicFramePr>
            <a:graphicFrameLocks noChangeAspect="1"/>
          </p:cNvGraphicFramePr>
          <p:nvPr/>
        </p:nvGraphicFramePr>
        <p:xfrm>
          <a:off x="2268538" y="3625850"/>
          <a:ext cx="308610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6" name="Rovnica" r:id="rId19" imgW="1040948" imgH="253890" progId="Equation.3">
                  <p:embed/>
                </p:oleObj>
              </mc:Choice>
              <mc:Fallback>
                <p:oleObj name="Rovnica" r:id="rId19" imgW="1040948" imgH="253890" progId="Equation.3">
                  <p:embed/>
                  <p:pic>
                    <p:nvPicPr>
                      <p:cNvPr id="0" name="Objek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3625850"/>
                        <a:ext cx="3086100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4" name="Objekt 18"/>
          <p:cNvGraphicFramePr>
            <a:graphicFrameLocks noChangeAspect="1"/>
          </p:cNvGraphicFramePr>
          <p:nvPr/>
        </p:nvGraphicFramePr>
        <p:xfrm>
          <a:off x="6372225" y="4667250"/>
          <a:ext cx="4000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7" name="Rovnica" r:id="rId21" imgW="152334" imgH="228501" progId="Equation.3">
                  <p:embed/>
                </p:oleObj>
              </mc:Choice>
              <mc:Fallback>
                <p:oleObj name="Rovnica" r:id="rId21" imgW="152334" imgH="228501" progId="Equation.3">
                  <p:embed/>
                  <p:pic>
                    <p:nvPicPr>
                      <p:cNvPr id="0" name="Objek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4667250"/>
                        <a:ext cx="40005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5" name="Objekt 19"/>
          <p:cNvGraphicFramePr>
            <a:graphicFrameLocks noChangeAspect="1"/>
          </p:cNvGraphicFramePr>
          <p:nvPr/>
        </p:nvGraphicFramePr>
        <p:xfrm>
          <a:off x="7451725" y="4670425"/>
          <a:ext cx="46672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8" name="Rovnica" r:id="rId22" imgW="177646" imgH="241091" progId="Equation.3">
                  <p:embed/>
                </p:oleObj>
              </mc:Choice>
              <mc:Fallback>
                <p:oleObj name="Rovnica" r:id="rId22" imgW="177646" imgH="241091" progId="Equation.3">
                  <p:embed/>
                  <p:pic>
                    <p:nvPicPr>
                      <p:cNvPr id="0" name="Objek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25" y="4670425"/>
                        <a:ext cx="466725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395288" y="2413000"/>
            <a:ext cx="8497887" cy="304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sk-SK" sz="2400" dirty="0"/>
              <a:t>Korelačný koeficient vyjadruje mieru </a:t>
            </a:r>
            <a:r>
              <a:rPr lang="sk-SK" sz="2400" dirty="0" err="1"/>
              <a:t>stochastickej</a:t>
            </a:r>
            <a:r>
              <a:rPr lang="sk-SK" sz="2400" dirty="0"/>
              <a:t>  </a:t>
            </a:r>
            <a:r>
              <a:rPr lang="it-IT" sz="2400" dirty="0"/>
              <a:t>závislosti odhadov </a:t>
            </a:r>
            <a:r>
              <a:rPr lang="sk-SK" sz="2400" dirty="0"/>
              <a:t>      </a:t>
            </a:r>
            <a:r>
              <a:rPr lang="it-IT" sz="2400" dirty="0"/>
              <a:t>a</a:t>
            </a:r>
            <a:r>
              <a:rPr lang="sk-SK" sz="2400" dirty="0"/>
              <a:t>        .  </a:t>
            </a:r>
            <a:endParaRPr lang="sk-SK" sz="2400" i="1" dirty="0"/>
          </a:p>
          <a:p>
            <a:pPr>
              <a:defRPr/>
            </a:pPr>
            <a:endParaRPr lang="it-IT" sz="2400" i="1" dirty="0"/>
          </a:p>
          <a:p>
            <a:pPr>
              <a:defRPr/>
            </a:pPr>
            <a:r>
              <a:rPr lang="pl-PL" sz="2400" dirty="0"/>
              <a:t>Nadobúda hodnoty od -1 do 1:</a:t>
            </a:r>
          </a:p>
          <a:p>
            <a:pPr>
              <a:defRPr/>
            </a:pPr>
            <a:endParaRPr lang="pl-PL" sz="2400" dirty="0"/>
          </a:p>
          <a:p>
            <a:pPr marL="457200" indent="-457200">
              <a:buFontTx/>
              <a:buAutoNum type="alphaLcParenR"/>
              <a:defRPr/>
            </a:pPr>
            <a:r>
              <a:rPr lang="pt-BR" sz="2400" dirty="0"/>
              <a:t>pre nezávislé odhady bude </a:t>
            </a:r>
            <a:r>
              <a:rPr lang="sk-SK" sz="2400" dirty="0"/>
              <a:t>   </a:t>
            </a:r>
          </a:p>
          <a:p>
            <a:pPr>
              <a:defRPr/>
            </a:pPr>
            <a:endParaRPr lang="pt-BR" sz="2400" dirty="0"/>
          </a:p>
          <a:p>
            <a:pPr>
              <a:defRPr/>
            </a:pPr>
            <a:r>
              <a:rPr lang="sk-SK" sz="2400" dirty="0"/>
              <a:t>b) pre silnú závislosť sa           blíži k hodnote +1 alebo -1.</a:t>
            </a:r>
          </a:p>
        </p:txBody>
      </p:sp>
      <p:graphicFrame>
        <p:nvGraphicFramePr>
          <p:cNvPr id="23555" name="Objekt 4"/>
          <p:cNvGraphicFramePr>
            <a:graphicFrameLocks noChangeAspect="1"/>
          </p:cNvGraphicFramePr>
          <p:nvPr/>
        </p:nvGraphicFramePr>
        <p:xfrm>
          <a:off x="1795463" y="2687638"/>
          <a:ext cx="4000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9" name="Rovnica" r:id="rId3" imgW="152334" imgH="228501" progId="Equation.3">
                  <p:embed/>
                </p:oleObj>
              </mc:Choice>
              <mc:Fallback>
                <p:oleObj name="Rovnica" r:id="rId3" imgW="152334" imgH="228501" progId="Equation.3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2687638"/>
                        <a:ext cx="40005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kt 5"/>
          <p:cNvGraphicFramePr>
            <a:graphicFrameLocks noChangeAspect="1"/>
          </p:cNvGraphicFramePr>
          <p:nvPr/>
        </p:nvGraphicFramePr>
        <p:xfrm>
          <a:off x="2627313" y="2708275"/>
          <a:ext cx="46672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0" name="Rovnica" r:id="rId5" imgW="177646" imgH="241091" progId="Equation.3">
                  <p:embed/>
                </p:oleObj>
              </mc:Choice>
              <mc:Fallback>
                <p:oleObj name="Rovnica" r:id="rId5" imgW="177646" imgH="241091" progId="Equation.3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2708275"/>
                        <a:ext cx="466725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kt 6"/>
          <p:cNvGraphicFramePr>
            <a:graphicFrameLocks noChangeAspect="1"/>
          </p:cNvGraphicFramePr>
          <p:nvPr/>
        </p:nvGraphicFramePr>
        <p:xfrm>
          <a:off x="4859338" y="4135438"/>
          <a:ext cx="1728787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1" name="Rovnica" r:id="rId7" imgW="748975" imgH="253890" progId="Equation.3">
                  <p:embed/>
                </p:oleObj>
              </mc:Choice>
              <mc:Fallback>
                <p:oleObj name="Rovnica" r:id="rId7" imgW="748975" imgH="253890" progId="Equation.3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4135438"/>
                        <a:ext cx="1728787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kt 7"/>
          <p:cNvGraphicFramePr>
            <a:graphicFrameLocks noChangeAspect="1"/>
          </p:cNvGraphicFramePr>
          <p:nvPr/>
        </p:nvGraphicFramePr>
        <p:xfrm>
          <a:off x="3752850" y="4872038"/>
          <a:ext cx="674688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2" name="Rovnica" r:id="rId9" imgW="291973" imgH="253890" progId="Equation.3">
                  <p:embed/>
                </p:oleObj>
              </mc:Choice>
              <mc:Fallback>
                <p:oleObj name="Rovnica" r:id="rId9" imgW="291973" imgH="253890" progId="Equation.3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0" y="4872038"/>
                        <a:ext cx="674688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b="1" smtClean="0"/>
              <a:t/>
            </a:r>
            <a:br>
              <a:rPr lang="sk-SK" altLang="sk-SK" b="1" smtClean="0"/>
            </a:br>
            <a:r>
              <a:rPr lang="sk-SK" altLang="sk-SK" b="1" smtClean="0"/>
              <a:t>Zápis výsledku merania</a:t>
            </a:r>
            <a:br>
              <a:rPr lang="sk-SK" altLang="sk-SK" b="1" smtClean="0"/>
            </a:br>
            <a:endParaRPr lang="sk-SK" altLang="sk-SK" smtClean="0"/>
          </a:p>
        </p:txBody>
      </p:sp>
      <p:sp>
        <p:nvSpPr>
          <p:cNvPr id="4" name="Obdĺžnik 3"/>
          <p:cNvSpPr/>
          <p:nvPr/>
        </p:nvSpPr>
        <p:spPr>
          <a:xfrm>
            <a:off x="395288" y="2136775"/>
            <a:ext cx="8424862" cy="24304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l-PL" sz="2400" dirty="0"/>
              <a:t>Pomocou rozšírenej neistoty </a:t>
            </a:r>
          </a:p>
          <a:p>
            <a:pPr>
              <a:defRPr/>
            </a:pPr>
            <a:r>
              <a:rPr lang="sk-SK" sz="2400" dirty="0"/>
              <a:t>Príklad:</a:t>
            </a:r>
          </a:p>
          <a:p>
            <a:pPr marL="514350" indent="-514350" algn="ctr">
              <a:buFontTx/>
              <a:buAutoNum type="alphaLcParenR"/>
              <a:defRPr/>
            </a:pPr>
            <a:r>
              <a:rPr lang="pt-BR" sz="2800" i="1" dirty="0"/>
              <a:t>m </a:t>
            </a:r>
            <a:r>
              <a:rPr lang="pt-BR" sz="2800" dirty="0"/>
              <a:t>= (100,021 47 ± 0,000 79) g</a:t>
            </a:r>
            <a:endParaRPr lang="sk-SK" sz="2800" dirty="0"/>
          </a:p>
          <a:p>
            <a:pPr marL="514350" indent="-514350">
              <a:buFontTx/>
              <a:buAutoNum type="alphaLcParenR"/>
              <a:defRPr/>
            </a:pPr>
            <a:endParaRPr lang="pt-BR" sz="2800" dirty="0"/>
          </a:p>
          <a:p>
            <a:pPr>
              <a:defRPr/>
            </a:pPr>
            <a:r>
              <a:rPr lang="pl-PL" sz="2400" dirty="0"/>
              <a:t>pričom neistota </a:t>
            </a:r>
            <a:r>
              <a:rPr lang="pl-PL" sz="2400" i="1" dirty="0"/>
              <a:t>U </a:t>
            </a:r>
            <a:r>
              <a:rPr lang="pl-PL" sz="2400" dirty="0"/>
              <a:t>sa určila z kombinovanej </a:t>
            </a:r>
            <a:r>
              <a:rPr lang="sk-SK" sz="2400" dirty="0"/>
              <a:t>štandardnej neistoty                      a koeficientu pokrytia </a:t>
            </a:r>
            <a:r>
              <a:rPr lang="sk-SK" sz="2400" i="1" dirty="0"/>
              <a:t>k </a:t>
            </a:r>
            <a:r>
              <a:rPr lang="sk-SK" sz="2400" dirty="0"/>
              <a:t>= 2,6.</a:t>
            </a:r>
          </a:p>
        </p:txBody>
      </p:sp>
      <p:graphicFrame>
        <p:nvGraphicFramePr>
          <p:cNvPr id="24580" name="Objekt 4"/>
          <p:cNvGraphicFramePr>
            <a:graphicFrameLocks noChangeAspect="1"/>
          </p:cNvGraphicFramePr>
          <p:nvPr/>
        </p:nvGraphicFramePr>
        <p:xfrm>
          <a:off x="1677988" y="4076700"/>
          <a:ext cx="15351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1" name="Rovnica" r:id="rId3" imgW="698500" imgH="228600" progId="Equation.3">
                  <p:embed/>
                </p:oleObj>
              </mc:Choice>
              <mc:Fallback>
                <p:oleObj name="Rovnica" r:id="rId3" imgW="698500" imgH="228600" progId="Equation.3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7988" y="4076700"/>
                        <a:ext cx="1535112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56" t="39117" r="17015" b="8435"/>
          <a:stretch>
            <a:fillRect/>
          </a:stretch>
        </p:blipFill>
        <p:spPr bwMode="auto">
          <a:xfrm>
            <a:off x="128588" y="1989138"/>
            <a:ext cx="8836025" cy="4440237"/>
          </a:xfrm>
          <a:prstGeom prst="rect">
            <a:avLst/>
          </a:prstGeom>
          <a:ln>
            <a:noFill/>
          </a:ln>
          <a:effectLst/>
          <a:extLst/>
        </p:spPr>
      </p:pic>
      <p:sp>
        <p:nvSpPr>
          <p:cNvPr id="25603" name="Obdĺžnik 4"/>
          <p:cNvSpPr>
            <a:spLocks noChangeArrowheads="1"/>
          </p:cNvSpPr>
          <p:nvPr/>
        </p:nvSpPr>
        <p:spPr bwMode="auto">
          <a:xfrm>
            <a:off x="2555875" y="765175"/>
            <a:ext cx="43719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800" b="1"/>
              <a:t>Tabuľka bilancie neistôt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468313" y="196850"/>
            <a:ext cx="8207375" cy="6432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sk-SK" sz="2800" b="1" dirty="0"/>
              <a:t>Všeobecné zásady pre vykazovanie neistôt</a:t>
            </a:r>
          </a:p>
          <a:p>
            <a:pPr algn="just">
              <a:defRPr/>
            </a:pPr>
            <a:endParaRPr lang="sk-SK" sz="2400" b="1" dirty="0"/>
          </a:p>
          <a:p>
            <a:pPr marL="342900" indent="-342900" algn="just">
              <a:buFontTx/>
              <a:buChar char="-"/>
              <a:defRPr/>
            </a:pPr>
            <a:r>
              <a:rPr lang="sk-SK" sz="2400" dirty="0"/>
              <a:t>výpočet neistoty je nedeliteľnou súčasťou spracovania a                vyhodnotenia nameraných údajov. Údaj neistoty  tvorí súčasť výsledkov merania,</a:t>
            </a:r>
          </a:p>
          <a:p>
            <a:pPr marL="342900" indent="-342900" algn="just">
              <a:buFontTx/>
              <a:buChar char="-"/>
              <a:defRPr/>
            </a:pPr>
            <a:r>
              <a:rPr lang="sk-SK" sz="2400" dirty="0"/>
              <a:t>pri údaji neistoty musí byť zrejmé, či ide o štandardnú                 alebo rozšírenú neistotu,</a:t>
            </a:r>
          </a:p>
          <a:p>
            <a:pPr marL="342900" indent="-342900" algn="just">
              <a:buFontTx/>
              <a:buChar char="-"/>
              <a:defRPr/>
            </a:pPr>
            <a:r>
              <a:rPr lang="sk-SK" sz="2400" dirty="0"/>
              <a:t>ak udávame rozšírenú neistotu, musí byť uvedený    koeficient rozšírenia, resp. pokrytia aj zákon rozloženia, ktorý sme uvažovali, </a:t>
            </a:r>
          </a:p>
          <a:p>
            <a:pPr marL="342900" indent="-342900" algn="just">
              <a:buFontTx/>
              <a:buChar char="-"/>
              <a:defRPr/>
            </a:pPr>
            <a:r>
              <a:rPr lang="sk-SK" sz="2400" dirty="0"/>
              <a:t>číselná hodnota neistoty merania sa uvádza vždy na dve platné miesta, </a:t>
            </a:r>
          </a:p>
          <a:p>
            <a:pPr marL="342900" indent="-342900" algn="just">
              <a:buFontTx/>
              <a:buChar char="-"/>
              <a:defRPr/>
            </a:pPr>
            <a:r>
              <a:rPr lang="sk-SK" sz="2400" dirty="0"/>
              <a:t>výsledok merania ukončujeme na tom mieste, kde končí neistota merania.</a:t>
            </a:r>
          </a:p>
          <a:p>
            <a:pPr algn="just">
              <a:defRPr/>
            </a:pPr>
            <a:r>
              <a:rPr lang="sk-SK" sz="2400" dirty="0"/>
              <a:t>S vyčísľovaním neistôt a udávaním výsledkov merania súvisí zaokrúhľovanie daného čísla. Pravidlá zaokrúhľovania sú dané príslušnou normou STN.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Zástupný symbol obsah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7730063"/>
              </p:ext>
            </p:extLst>
          </p:nvPr>
        </p:nvGraphicFramePr>
        <p:xfrm>
          <a:off x="539750" y="692150"/>
          <a:ext cx="8301039" cy="5113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0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09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9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82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309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611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b="1" dirty="0">
                          <a:effectLst/>
                        </a:rPr>
                        <a:t>Druh </a:t>
                      </a:r>
                      <a:r>
                        <a:rPr lang="sk-SK" sz="1200" b="1" dirty="0" smtClean="0">
                          <a:effectLst/>
                        </a:rPr>
                        <a:t>meradla, meracieho </a:t>
                      </a:r>
                      <a:r>
                        <a:rPr lang="sk-SK" sz="1200" b="1" dirty="0">
                          <a:effectLst/>
                        </a:rPr>
                        <a:t>prostriedku</a:t>
                      </a:r>
                      <a:endParaRPr lang="sk-SK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b="1" dirty="0">
                          <a:effectLst/>
                        </a:rPr>
                        <a:t>Merací rozsah</a:t>
                      </a:r>
                      <a:endParaRPr lang="sk-SK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b="1" dirty="0">
                          <a:effectLst/>
                        </a:rPr>
                        <a:t>Rozšírená neistota </a:t>
                      </a:r>
                      <a:br>
                        <a:rPr lang="sk-SK" sz="1200" b="1" dirty="0">
                          <a:effectLst/>
                        </a:rPr>
                      </a:br>
                      <a:r>
                        <a:rPr lang="sk-SK" sz="1200" b="1" dirty="0">
                          <a:effectLst/>
                        </a:rPr>
                        <a:t>U (k = 2)</a:t>
                      </a:r>
                      <a:endParaRPr lang="sk-SK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b="1" dirty="0">
                          <a:effectLst/>
                        </a:rPr>
                        <a:t>Metóda merania</a:t>
                      </a:r>
                      <a:endParaRPr lang="sk-SK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817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Koncové mierky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3. a 4. rádu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(0,5 až 100) mm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(0,05+0,44.</a:t>
                      </a:r>
                      <a:r>
                        <a:rPr lang="sk-SK" sz="1200" i="1" dirty="0">
                          <a:effectLst/>
                        </a:rPr>
                        <a:t>L</a:t>
                      </a:r>
                      <a:r>
                        <a:rPr lang="sk-SK" sz="1200" dirty="0">
                          <a:effectLst/>
                        </a:rPr>
                        <a:t>) </a:t>
                      </a:r>
                      <a:r>
                        <a:rPr lang="sk-SK" sz="1200" dirty="0" err="1">
                          <a:effectLst/>
                        </a:rPr>
                        <a:t>μm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porovnanie s </a:t>
                      </a:r>
                      <a:r>
                        <a:rPr lang="sk-SK" sz="1200" dirty="0" err="1">
                          <a:effectLst/>
                        </a:rPr>
                        <a:t>etalónom</a:t>
                      </a:r>
                      <a:r>
                        <a:rPr lang="sk-SK" sz="1200" dirty="0">
                          <a:effectLst/>
                        </a:rPr>
                        <a:t> na </a:t>
                      </a:r>
                      <a:r>
                        <a:rPr lang="sk-SK" sz="1200" dirty="0" err="1">
                          <a:effectLst/>
                        </a:rPr>
                        <a:t>komparátore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8175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(125 až 1 000) mm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(0,1+0,58.</a:t>
                      </a:r>
                      <a:r>
                        <a:rPr lang="sk-SK" sz="1200" i="1" dirty="0">
                          <a:effectLst/>
                        </a:rPr>
                        <a:t>L</a:t>
                      </a:r>
                      <a:r>
                        <a:rPr lang="sk-SK" sz="1200" dirty="0">
                          <a:effectLst/>
                        </a:rPr>
                        <a:t>) </a:t>
                      </a:r>
                      <a:r>
                        <a:rPr lang="sk-SK" sz="1200" dirty="0" err="1">
                          <a:effectLst/>
                        </a:rPr>
                        <a:t>μm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234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Čiarkové miery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3. rádu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(1 až 1 000) mm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(2,0+0,12.</a:t>
                      </a:r>
                      <a:r>
                        <a:rPr lang="sk-SK" sz="1200" i="1" dirty="0">
                          <a:effectLst/>
                        </a:rPr>
                        <a:t>L</a:t>
                      </a:r>
                      <a:r>
                        <a:rPr lang="sk-SK" sz="1200" dirty="0">
                          <a:effectLst/>
                        </a:rPr>
                        <a:t>) </a:t>
                      </a:r>
                      <a:r>
                        <a:rPr lang="sk-SK" sz="1200" dirty="0" err="1">
                          <a:effectLst/>
                        </a:rPr>
                        <a:t>μm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porovnanie s </a:t>
                      </a:r>
                      <a:r>
                        <a:rPr lang="sk-SK" sz="1200" dirty="0" err="1">
                          <a:effectLst/>
                        </a:rPr>
                        <a:t>etalónom</a:t>
                      </a:r>
                      <a:r>
                        <a:rPr lang="sk-SK" sz="1200" dirty="0">
                          <a:effectLst/>
                        </a:rPr>
                        <a:t> na </a:t>
                      </a:r>
                      <a:r>
                        <a:rPr lang="sk-SK" sz="1200" dirty="0" err="1" smtClean="0">
                          <a:effectLst/>
                        </a:rPr>
                        <a:t>koparátore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234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4. rádu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(1 až 2000) mm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(5+2,6</a:t>
                      </a:r>
                      <a:r>
                        <a:rPr lang="sk-SK" sz="1200" i="1" dirty="0">
                          <a:effectLst/>
                        </a:rPr>
                        <a:t>.L</a:t>
                      </a:r>
                      <a:r>
                        <a:rPr lang="sk-SK" sz="1200" dirty="0">
                          <a:effectLst/>
                        </a:rPr>
                        <a:t>) </a:t>
                      </a:r>
                      <a:r>
                        <a:rPr lang="sk-SK" sz="1200" dirty="0" err="1">
                          <a:effectLst/>
                        </a:rPr>
                        <a:t>μm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8175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stáčacie metre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(1 až 10 000) mm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(40+23.</a:t>
                      </a:r>
                      <a:r>
                        <a:rPr lang="sk-SK" sz="1200" i="1" dirty="0">
                          <a:effectLst/>
                        </a:rPr>
                        <a:t>L</a:t>
                      </a:r>
                      <a:r>
                        <a:rPr lang="sk-SK" sz="1200" dirty="0">
                          <a:effectLst/>
                        </a:rPr>
                        <a:t>) </a:t>
                      </a:r>
                      <a:r>
                        <a:rPr lang="sk-SK" sz="1200" dirty="0" err="1">
                          <a:effectLst/>
                        </a:rPr>
                        <a:t>μm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234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pásma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(1 až 50) m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(30+7,7.</a:t>
                      </a:r>
                      <a:r>
                        <a:rPr lang="sk-SK" sz="1200" i="1" dirty="0">
                          <a:effectLst/>
                        </a:rPr>
                        <a:t>L</a:t>
                      </a:r>
                      <a:r>
                        <a:rPr lang="sk-SK" sz="1200" dirty="0">
                          <a:effectLst/>
                        </a:rPr>
                        <a:t>) </a:t>
                      </a:r>
                      <a:r>
                        <a:rPr lang="sk-SK" sz="1200" dirty="0" err="1">
                          <a:effectLst/>
                        </a:rPr>
                        <a:t>μm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519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Posuvné meradlá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posuvné meradlá </a:t>
                      </a:r>
                      <a:r>
                        <a:rPr lang="sk-SK" sz="1200" dirty="0" err="1" smtClean="0">
                          <a:effectLst/>
                        </a:rPr>
                        <a:t>navonkajšie</a:t>
                      </a:r>
                      <a:r>
                        <a:rPr lang="sk-SK" sz="1200" dirty="0" smtClean="0">
                          <a:effectLst/>
                        </a:rPr>
                        <a:t> </a:t>
                      </a:r>
                      <a:r>
                        <a:rPr lang="sk-SK" sz="1200" dirty="0">
                          <a:effectLst/>
                        </a:rPr>
                        <a:t>rozmery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(0 až 200) mm</a:t>
                      </a:r>
                      <a:br>
                        <a:rPr lang="sk-SK" sz="1200" dirty="0">
                          <a:effectLst/>
                        </a:rPr>
                      </a:br>
                      <a:r>
                        <a:rPr lang="sk-SK" sz="1200" dirty="0">
                          <a:effectLst/>
                        </a:rPr>
                        <a:t>s delením</a:t>
                      </a:r>
                      <a:br>
                        <a:rPr lang="sk-SK" sz="1200" dirty="0">
                          <a:effectLst/>
                        </a:rPr>
                      </a:br>
                      <a:r>
                        <a:rPr lang="sk-SK" sz="1200" dirty="0">
                          <a:effectLst/>
                        </a:rPr>
                        <a:t>0,01 mm </a:t>
                      </a:r>
                      <a:br>
                        <a:rPr lang="sk-SK" sz="1200" dirty="0">
                          <a:effectLst/>
                        </a:rPr>
                      </a:br>
                      <a:r>
                        <a:rPr lang="sk-SK" sz="1200" dirty="0">
                          <a:effectLst/>
                        </a:rPr>
                        <a:t>0,02 mm </a:t>
                      </a:r>
                      <a:br>
                        <a:rPr lang="sk-SK" sz="1200" dirty="0">
                          <a:effectLst/>
                        </a:rPr>
                      </a:br>
                      <a:r>
                        <a:rPr lang="sk-SK" sz="1200" dirty="0">
                          <a:effectLst/>
                        </a:rPr>
                        <a:t>0,05 mm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/>
                      </a:r>
                      <a:br>
                        <a:rPr lang="sk-SK" sz="1200" dirty="0">
                          <a:effectLst/>
                        </a:rPr>
                      </a:br>
                      <a:r>
                        <a:rPr lang="sk-SK" sz="1200" dirty="0">
                          <a:effectLst/>
                        </a:rPr>
                        <a:t/>
                      </a:r>
                      <a:br>
                        <a:rPr lang="sk-SK" sz="1200" dirty="0">
                          <a:effectLst/>
                        </a:rPr>
                      </a:br>
                      <a:r>
                        <a:rPr lang="sk-SK" sz="1200" dirty="0">
                          <a:effectLst/>
                        </a:rPr>
                        <a:t>10 </a:t>
                      </a:r>
                      <a:r>
                        <a:rPr lang="sk-SK" sz="1200" dirty="0" err="1">
                          <a:effectLst/>
                        </a:rPr>
                        <a:t>μm</a:t>
                      </a:r>
                      <a:r>
                        <a:rPr lang="sk-SK" sz="1200" dirty="0">
                          <a:effectLst/>
                        </a:rPr>
                        <a:t/>
                      </a:r>
                      <a:br>
                        <a:rPr lang="sk-SK" sz="1200" dirty="0">
                          <a:effectLst/>
                        </a:rPr>
                      </a:br>
                      <a:r>
                        <a:rPr lang="sk-SK" sz="1200" dirty="0">
                          <a:effectLst/>
                        </a:rPr>
                        <a:t>14 </a:t>
                      </a:r>
                      <a:r>
                        <a:rPr lang="sk-SK" sz="1200" dirty="0" err="1">
                          <a:effectLst/>
                        </a:rPr>
                        <a:t>μm</a:t>
                      </a:r>
                      <a:r>
                        <a:rPr lang="sk-SK" sz="1200" dirty="0">
                          <a:effectLst/>
                        </a:rPr>
                        <a:t/>
                      </a:r>
                      <a:br>
                        <a:rPr lang="sk-SK" sz="1200" dirty="0">
                          <a:effectLst/>
                        </a:rPr>
                      </a:br>
                      <a:r>
                        <a:rPr lang="sk-SK" sz="1200" dirty="0">
                          <a:effectLst/>
                        </a:rPr>
                        <a:t>25 </a:t>
                      </a:r>
                      <a:r>
                        <a:rPr lang="sk-SK" sz="1200" dirty="0" err="1">
                          <a:effectLst/>
                        </a:rPr>
                        <a:t>μm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 smtClean="0">
                          <a:effectLst/>
                        </a:rPr>
                        <a:t>priame   porovnanie    </a:t>
                      </a:r>
                      <a:r>
                        <a:rPr lang="sk-SK" sz="1200" dirty="0">
                          <a:effectLst/>
                        </a:rPr>
                        <a:t> koncovými </a:t>
                      </a:r>
                      <a:r>
                        <a:rPr lang="sk-SK" sz="1200" dirty="0" smtClean="0">
                          <a:effectLst/>
                        </a:rPr>
                        <a:t>mierkami 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6" marR="47626" marT="47642" marB="476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7696" name="Obdĺžnik 9"/>
          <p:cNvSpPr>
            <a:spLocks noChangeArrowheads="1"/>
          </p:cNvSpPr>
          <p:nvPr/>
        </p:nvSpPr>
        <p:spPr bwMode="auto">
          <a:xfrm>
            <a:off x="900113" y="6308725"/>
            <a:ext cx="2808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 i="1" dirty="0"/>
              <a:t>L</a:t>
            </a:r>
            <a:r>
              <a:rPr lang="sk-SK" altLang="sk-SK" sz="1400" dirty="0"/>
              <a:t>  </a:t>
            </a:r>
            <a:r>
              <a:rPr lang="sk-SK" altLang="sk-SK" sz="1400" dirty="0" smtClean="0"/>
              <a:t>-</a:t>
            </a:r>
            <a:r>
              <a:rPr lang="sk-SK" altLang="sk-SK" sz="1400" dirty="0"/>
              <a:t>  dĺžka v metroch</a:t>
            </a:r>
          </a:p>
        </p:txBody>
      </p:sp>
      <p:cxnSp>
        <p:nvCxnSpPr>
          <p:cNvPr id="10" name="Rovná spojnica 9"/>
          <p:cNvCxnSpPr/>
          <p:nvPr/>
        </p:nvCxnSpPr>
        <p:spPr>
          <a:xfrm>
            <a:off x="539750" y="5805490"/>
            <a:ext cx="849674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ovná spojnica 17"/>
          <p:cNvCxnSpPr/>
          <p:nvPr/>
        </p:nvCxnSpPr>
        <p:spPr>
          <a:xfrm>
            <a:off x="539750" y="692150"/>
            <a:ext cx="0" cy="51133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2" name="BlokTextu 27651"/>
          <p:cNvSpPr txBox="1"/>
          <p:nvPr/>
        </p:nvSpPr>
        <p:spPr>
          <a:xfrm>
            <a:off x="3059832" y="156079"/>
            <a:ext cx="4032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smtClean="0"/>
              <a:t>Príklady meradiel s neistotami  </a:t>
            </a:r>
            <a:endParaRPr lang="sk-SK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0622076"/>
              </p:ext>
            </p:extLst>
          </p:nvPr>
        </p:nvGraphicFramePr>
        <p:xfrm>
          <a:off x="323850" y="404813"/>
          <a:ext cx="7905750" cy="56165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1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4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4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4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40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1" dirty="0">
                          <a:effectLst/>
                        </a:rPr>
                        <a:t>Druh meradla</a:t>
                      </a:r>
                      <a:r>
                        <a:rPr lang="sk-SK" sz="1100" b="1" dirty="0" smtClean="0">
                          <a:effectLst/>
                        </a:rPr>
                        <a:t>, meracieho </a:t>
                      </a:r>
                      <a:r>
                        <a:rPr lang="sk-SK" sz="1100" b="1" dirty="0">
                          <a:effectLst/>
                        </a:rPr>
                        <a:t>prostriedku</a:t>
                      </a:r>
                      <a:endParaRPr lang="sk-SK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1" dirty="0">
                          <a:effectLst/>
                        </a:rPr>
                        <a:t>Merací rozsah</a:t>
                      </a:r>
                      <a:endParaRPr lang="sk-SK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1" dirty="0">
                          <a:effectLst/>
                        </a:rPr>
                        <a:t>Rozšírená neistota </a:t>
                      </a:r>
                      <a:br>
                        <a:rPr lang="sk-SK" sz="1100" b="1" dirty="0">
                          <a:effectLst/>
                        </a:rPr>
                      </a:br>
                      <a:r>
                        <a:rPr lang="sk-SK" sz="1100" b="1" dirty="0">
                          <a:effectLst/>
                        </a:rPr>
                        <a:t>U (k = 2)</a:t>
                      </a:r>
                      <a:endParaRPr lang="sk-SK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1" dirty="0">
                          <a:effectLst/>
                        </a:rPr>
                        <a:t>Metóda merania</a:t>
                      </a:r>
                      <a:endParaRPr lang="sk-SK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081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Taxametre a počítadlá </a:t>
                      </a:r>
                      <a:br>
                        <a:rPr lang="sk-SK" sz="1100" dirty="0">
                          <a:effectLst/>
                        </a:rPr>
                      </a:br>
                      <a:r>
                        <a:rPr lang="sk-SK" sz="1100" dirty="0">
                          <a:effectLst/>
                        </a:rPr>
                        <a:t>kilometrov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ubehnutá dráha v km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0,4 % z meranej dráhy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priame porovnanie s etalónovým </a:t>
                      </a:r>
                      <a:r>
                        <a:rPr lang="sk-SK" sz="1100" dirty="0" err="1">
                          <a:effectLst/>
                        </a:rPr>
                        <a:t>taxametrickým</a:t>
                      </a:r>
                      <a:r>
                        <a:rPr lang="sk-SK" sz="1100" dirty="0">
                          <a:effectLst/>
                        </a:rPr>
                        <a:t> zariadením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4081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0,7 % z meranej dráhy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porovnanie na dráhe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682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Kontrolné sitá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(0,02 až 2,8) mm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4 μm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porovnanie s mikrometrom, posuvným meradlom alebo mikroskopom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682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(3,15 až 10) mm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8 </a:t>
                      </a:r>
                      <a:r>
                        <a:rPr lang="sk-SK" sz="1100" dirty="0" err="1">
                          <a:effectLst/>
                        </a:rPr>
                        <a:t>μm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682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(11,2 až 125) mm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10 </a:t>
                      </a:r>
                      <a:r>
                        <a:rPr lang="sk-SK" sz="1100" dirty="0" err="1">
                          <a:effectLst/>
                        </a:rPr>
                        <a:t>μm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64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Strmeňové mikrometre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(0 až 500) mm</a:t>
                      </a:r>
                      <a:br>
                        <a:rPr lang="sk-SK" sz="1100" dirty="0">
                          <a:effectLst/>
                        </a:rPr>
                      </a:br>
                      <a:r>
                        <a:rPr lang="sk-SK" sz="1100" dirty="0">
                          <a:effectLst/>
                        </a:rPr>
                        <a:t>s delením 0,001 mm a väčším 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(1 + 5.</a:t>
                      </a:r>
                      <a:r>
                        <a:rPr lang="sk-SK" sz="1100" i="1" dirty="0">
                          <a:effectLst/>
                        </a:rPr>
                        <a:t>L</a:t>
                      </a:r>
                      <a:r>
                        <a:rPr lang="sk-SK" sz="1100" dirty="0">
                          <a:effectLst/>
                        </a:rPr>
                        <a:t>) µm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priame porovnanie s koncovými mierkami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0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Číselníkové odchýlkomery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(0 až 100) mm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(0,8 + 1,2.</a:t>
                      </a:r>
                      <a:r>
                        <a:rPr lang="sk-SK" sz="1100" i="1" dirty="0">
                          <a:effectLst/>
                        </a:rPr>
                        <a:t>L</a:t>
                      </a:r>
                      <a:r>
                        <a:rPr lang="sk-SK" sz="1100" dirty="0">
                          <a:effectLst/>
                        </a:rPr>
                        <a:t>) µm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meranie vstavaným mikrometrom s vyhodnocovacím programom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40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Škáromery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(0,01 až 2) mm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(2 + 0,8.</a:t>
                      </a:r>
                      <a:r>
                        <a:rPr lang="sk-SK" sz="1100" i="1" dirty="0">
                          <a:effectLst/>
                        </a:rPr>
                        <a:t>L</a:t>
                      </a:r>
                      <a:r>
                        <a:rPr lang="sk-SK" sz="1100" dirty="0">
                          <a:effectLst/>
                        </a:rPr>
                        <a:t>) µm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meranie na univerzálnom dĺžkomeri, meranie mikrometrom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40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Meracie zariadenia na meranie plošného obsahu usní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(10 až 600) dm</a:t>
                      </a:r>
                      <a:r>
                        <a:rPr lang="sk-SK" sz="1100" baseline="30000">
                          <a:effectLst/>
                        </a:rPr>
                        <a:t>2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0,3 dm</a:t>
                      </a:r>
                      <a:r>
                        <a:rPr lang="sk-SK" sz="1100" baseline="30000" dirty="0">
                          <a:effectLst/>
                        </a:rPr>
                        <a:t>2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priame porovnanie s etalónovým hárkom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840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Meracie zariadenia na meranie dĺžky navinuteľných materiálov 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od 5 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2,8 cm pri 5 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priame porovnanie</a:t>
                      </a:r>
                      <a:br>
                        <a:rPr lang="sk-SK" sz="1100" dirty="0">
                          <a:effectLst/>
                        </a:rPr>
                      </a:br>
                      <a:r>
                        <a:rPr lang="sk-SK" sz="1100" dirty="0">
                          <a:effectLst/>
                        </a:rPr>
                        <a:t>s meračským pásmom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764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Dĺžkové meradlá na kontrolu </a:t>
                      </a:r>
                      <a:br>
                        <a:rPr lang="sk-SK" sz="1100">
                          <a:effectLst/>
                        </a:rPr>
                      </a:br>
                      <a:r>
                        <a:rPr lang="sk-SK" sz="1100">
                          <a:effectLst/>
                        </a:rPr>
                        <a:t>dĺžky skladov skladacích </a:t>
                      </a:r>
                      <a:br>
                        <a:rPr lang="sk-SK" sz="1100">
                          <a:effectLst/>
                        </a:rPr>
                      </a:br>
                      <a:r>
                        <a:rPr lang="sk-SK" sz="1100">
                          <a:effectLst/>
                        </a:rPr>
                        <a:t>meracích zariadení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počet skladov (á 1 m)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5,8 cm pri 100 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priame porovnanie </a:t>
                      </a:r>
                      <a:br>
                        <a:rPr lang="sk-SK" sz="1100" dirty="0">
                          <a:effectLst/>
                        </a:rPr>
                      </a:br>
                      <a:r>
                        <a:rPr lang="sk-SK" sz="1100" dirty="0">
                          <a:effectLst/>
                        </a:rPr>
                        <a:t>s čiarkovou mierou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51" marR="43251" marT="43253" marB="432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8735" name="Obdĺžnik 4"/>
          <p:cNvSpPr>
            <a:spLocks noChangeArrowheads="1"/>
          </p:cNvSpPr>
          <p:nvPr/>
        </p:nvSpPr>
        <p:spPr bwMode="auto">
          <a:xfrm>
            <a:off x="395288" y="6237288"/>
            <a:ext cx="2808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 i="1" dirty="0"/>
              <a:t>L</a:t>
            </a:r>
            <a:r>
              <a:rPr lang="sk-SK" altLang="sk-SK" sz="1400" dirty="0"/>
              <a:t> </a:t>
            </a:r>
            <a:r>
              <a:rPr lang="sk-SK" altLang="sk-SK" sz="1400" dirty="0" smtClean="0"/>
              <a:t>- </a:t>
            </a:r>
            <a:r>
              <a:rPr lang="sk-SK" altLang="sk-SK" sz="1400" dirty="0"/>
              <a:t>dĺžka v metroch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cs-CZ" altLang="sk-SK" sz="2800" b="1" smtClean="0"/>
              <a:t>Neistota merania</a:t>
            </a:r>
            <a:endParaRPr lang="cs-CZ" altLang="sk-SK" sz="2800" smtClean="0"/>
          </a:p>
          <a:p>
            <a:pPr marL="0" indent="0" eaLnBrk="1" hangingPunct="1">
              <a:buFontTx/>
              <a:buNone/>
            </a:pPr>
            <a:r>
              <a:rPr lang="cs-CZ" altLang="sk-SK" sz="2800" smtClean="0"/>
              <a:t>nezáporný parameter charakterizující rozptyl</a:t>
            </a:r>
          </a:p>
          <a:p>
            <a:pPr marL="0" indent="0" eaLnBrk="1" hangingPunct="1">
              <a:buFontTx/>
              <a:buNone/>
            </a:pPr>
            <a:r>
              <a:rPr lang="cs-CZ" altLang="sk-SK" sz="2800" smtClean="0"/>
              <a:t>hodnôt veličiny, ktoré  sa môžu odôvodnene priraďovať k meranej veličine</a:t>
            </a:r>
          </a:p>
          <a:p>
            <a:pPr marL="0" indent="0" eaLnBrk="1" hangingPunct="1">
              <a:buFontTx/>
              <a:buNone/>
            </a:pPr>
            <a:endParaRPr lang="sk-SK" altLang="sk-SK" sz="2800" smtClean="0"/>
          </a:p>
          <a:p>
            <a:pPr marL="0" indent="0" algn="just" eaLnBrk="1" hangingPunct="1">
              <a:buFontTx/>
              <a:buNone/>
            </a:pPr>
            <a:r>
              <a:rPr lang="cs-CZ" altLang="sk-SK" sz="2400" smtClean="0"/>
              <a:t>Neistota merania zahŕňa zložky pochádzajúce zo systematických vplyvov, ako napr. zložky spojené s korekciami a pridružené hodnotám veličiny etalónu, rovnako ako definičnú neistotu. Niekdy nie sú odhadnuté systematické vplyvy korigované, ale miesto toho sú začlenené ako zložky pridružené neistote merania.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marL="363538" indent="-363538" algn="just" eaLnBrk="1" hangingPunct="1">
              <a:buFontTx/>
              <a:buNone/>
            </a:pPr>
            <a:r>
              <a:rPr lang="cs-CZ" altLang="sk-SK" sz="2800" smtClean="0"/>
              <a:t>V praxi pri meraní existuje veľa potenciálnych zdrojov neistôt:</a:t>
            </a:r>
          </a:p>
          <a:p>
            <a:pPr marL="363538" indent="-363538" algn="just" eaLnBrk="1" hangingPunct="1">
              <a:buFontTx/>
              <a:buNone/>
            </a:pPr>
            <a:r>
              <a:rPr lang="cs-CZ" altLang="sk-SK" sz="2800" smtClean="0"/>
              <a:t>a) </a:t>
            </a:r>
            <a:r>
              <a:rPr lang="cs-CZ" altLang="sk-SK" sz="2400" smtClean="0"/>
              <a:t>neúplná definícia meranej veličiny,</a:t>
            </a:r>
          </a:p>
          <a:p>
            <a:pPr marL="363538" indent="-363538" algn="just" eaLnBrk="1" hangingPunct="1">
              <a:buFontTx/>
              <a:buNone/>
            </a:pPr>
            <a:r>
              <a:rPr lang="cs-CZ" altLang="sk-SK" sz="2400" smtClean="0"/>
              <a:t>b) nedokonalá realizácia definície meranej veličiny,</a:t>
            </a:r>
          </a:p>
          <a:p>
            <a:pPr marL="363538" indent="-363538" algn="just" eaLnBrk="1" hangingPunct="1">
              <a:buFontTx/>
              <a:buNone/>
            </a:pPr>
            <a:r>
              <a:rPr lang="cs-CZ" altLang="sk-SK" sz="2400" smtClean="0"/>
              <a:t>c) nereprezentatívny výber vzoriek,</a:t>
            </a:r>
          </a:p>
          <a:p>
            <a:pPr marL="363538" indent="-363538" algn="just" eaLnBrk="1" hangingPunct="1">
              <a:buFontTx/>
              <a:buNone/>
            </a:pPr>
            <a:r>
              <a:rPr lang="cs-CZ" altLang="sk-SK" sz="2400" smtClean="0"/>
              <a:t>d) nedostatočne známe účinky podmienok okolia  alebo ich nedokonalé merania,</a:t>
            </a:r>
          </a:p>
          <a:p>
            <a:pPr marL="363538" indent="-363538" eaLnBrk="1" hangingPunct="1">
              <a:buFontTx/>
              <a:buNone/>
            </a:pPr>
            <a:r>
              <a:rPr lang="cs-CZ" altLang="sk-SK" sz="2400" smtClean="0"/>
              <a:t>e) subjektívnosť odčítavania z analógových prístrojov</a:t>
            </a:r>
          </a:p>
          <a:p>
            <a:pPr marL="363538" indent="-363538" eaLnBrk="1" hangingPunct="1">
              <a:buFontTx/>
              <a:buNone/>
            </a:pPr>
            <a:r>
              <a:rPr lang="cs-CZ" altLang="sk-SK" sz="2400" smtClean="0"/>
              <a:t>f) obmedzená rozlišovacia schopnosť prístrojov alebo prah            rozlíšenia</a:t>
            </a:r>
          </a:p>
          <a:p>
            <a:pPr marL="363538" indent="-363538" eaLnBrk="1" hangingPunct="1">
              <a:buFontTx/>
              <a:buNone/>
            </a:pPr>
            <a:r>
              <a:rPr lang="cs-CZ" altLang="sk-SK" sz="2400" smtClean="0"/>
              <a:t>g) nepresnosť etalónov a referenčných materiálov,</a:t>
            </a:r>
          </a:p>
          <a:p>
            <a:pPr marL="363538" indent="-363538" eaLnBrk="1" hangingPunct="1">
              <a:buFontTx/>
              <a:buNone/>
            </a:pPr>
            <a:r>
              <a:rPr lang="cs-CZ" altLang="sk-SK" sz="2400" smtClean="0"/>
              <a:t>h) nepresné hodnoty konštánt a iných parametrov</a:t>
            </a:r>
          </a:p>
          <a:p>
            <a:pPr marL="363538" indent="-363538" eaLnBrk="1" hangingPunct="1">
              <a:buFontTx/>
              <a:buNone/>
            </a:pPr>
            <a:r>
              <a:rPr lang="cs-CZ" altLang="sk-SK" sz="2400" smtClean="0"/>
              <a:t>    získaných z externých zdrojov...</a:t>
            </a:r>
          </a:p>
          <a:p>
            <a:pPr marL="363538" indent="-363538" eaLnBrk="1" hangingPunct="1">
              <a:buFontTx/>
              <a:buNone/>
            </a:pPr>
            <a:endParaRPr lang="cs-CZ" altLang="sk-SK" sz="2400" smtClean="0"/>
          </a:p>
          <a:p>
            <a:pPr marL="363538" indent="-363538" eaLnBrk="1" hangingPunct="1"/>
            <a:endParaRPr lang="cs-CZ" altLang="sk-SK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cs-CZ" altLang="sk-SK" sz="2800" b="1" smtClean="0"/>
              <a:t>Definičná neistota</a:t>
            </a:r>
          </a:p>
          <a:p>
            <a:pPr marL="0" indent="0" eaLnBrk="1" hangingPunct="1">
              <a:buFontTx/>
              <a:buNone/>
            </a:pPr>
            <a:r>
              <a:rPr lang="cs-CZ" altLang="sk-SK" sz="2800" smtClean="0"/>
              <a:t>zložka neistoty merania pochádzajúca z konečného množstva podrobností v definícii meranej veličiny</a:t>
            </a:r>
          </a:p>
          <a:p>
            <a:pPr marL="0" indent="0" eaLnBrk="1" hangingPunct="1">
              <a:buFontTx/>
              <a:buNone/>
            </a:pPr>
            <a:endParaRPr lang="cs-CZ" altLang="sk-SK" sz="2800" smtClean="0"/>
          </a:p>
          <a:p>
            <a:pPr marL="0" indent="0" eaLnBrk="1" hangingPunct="1">
              <a:buFontTx/>
              <a:buNone/>
            </a:pPr>
            <a:r>
              <a:rPr lang="cs-CZ" altLang="sk-SK" sz="2400" smtClean="0"/>
              <a:t>Definičná neistota je prakticky minimálna neistota merania dosiahnuteľná akýmkoľvek meraním danej meranej veličiny.</a:t>
            </a:r>
          </a:p>
          <a:p>
            <a:pPr marL="0" indent="0" algn="just" eaLnBrk="1" hangingPunct="1">
              <a:buFontTx/>
              <a:buNone/>
            </a:pPr>
            <a:endParaRPr lang="cs-CZ" altLang="sk-SK" sz="2400" smtClean="0"/>
          </a:p>
          <a:p>
            <a:pPr marL="0" indent="0" algn="just" eaLnBrk="1" hangingPunct="1">
              <a:buFontTx/>
              <a:buNone/>
            </a:pPr>
            <a:r>
              <a:rPr lang="cs-CZ" altLang="sk-SK" sz="2400" smtClean="0"/>
              <a:t>Parametrom môže byť napr. smerodajná odchýlka nazvaná štandardná neistota merania (alebo jej špecifikovaný násobok), alebo polovica šírky intervalu, ktorý má stanovenú pravdepodobnosť pokrytia.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cs-CZ" altLang="sk-SK" sz="2400" smtClean="0"/>
              <a:t>Pri určovaní neistôt vychádzame z teórie pravdepodobnosti a matematickej štatistiky. </a:t>
            </a:r>
          </a:p>
          <a:p>
            <a:pPr marL="0" indent="0" algn="just" eaLnBrk="1" hangingPunct="1">
              <a:buFontTx/>
              <a:buNone/>
            </a:pPr>
            <a:r>
              <a:rPr lang="cs-CZ" altLang="sk-SK" sz="2400" smtClean="0"/>
              <a:t>Predpokladáme, že namerané hodnoty, ako aj chyby, majú určité rozdelenie pravdepodobnosti. Potom aj výsledok merania má určité rozdelenie pravdepodobnosti.</a:t>
            </a:r>
          </a:p>
          <a:p>
            <a:pPr marL="0" indent="0" algn="just" eaLnBrk="1" hangingPunct="1">
              <a:buFontTx/>
              <a:buNone/>
            </a:pPr>
            <a:endParaRPr lang="cs-CZ" altLang="sk-SK" sz="2400" smtClean="0"/>
          </a:p>
        </p:txBody>
      </p:sp>
      <p:pic>
        <p:nvPicPr>
          <p:cNvPr id="7171" name="Picture 5" descr="obr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13"/>
          <a:stretch>
            <a:fillRect/>
          </a:stretch>
        </p:blipFill>
        <p:spPr bwMode="auto">
          <a:xfrm>
            <a:off x="1957388" y="4797425"/>
            <a:ext cx="3119437" cy="161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6" descr="obr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632"/>
          <a:stretch>
            <a:fillRect/>
          </a:stretch>
        </p:blipFill>
        <p:spPr bwMode="auto">
          <a:xfrm>
            <a:off x="1763713" y="2432050"/>
            <a:ext cx="5761037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Neistota merania obecne pozostáva z mnohých zložiek. 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endParaRPr lang="cs-CZ" altLang="sk-SK" sz="2400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Niektoré z týchto zložiek smú byť vyhodnotené </a:t>
            </a:r>
            <a:r>
              <a:rPr lang="cs-CZ" altLang="sk-SK" sz="2400" b="1" smtClean="0"/>
              <a:t>vyhodnotením neistoty merania typu A </a:t>
            </a:r>
            <a:r>
              <a:rPr lang="cs-CZ" altLang="sk-SK" sz="2400" smtClean="0"/>
              <a:t>zo štatistického rozdelenia hodnôt veličiny z rady meraní a môžu byť charakterizované smerodajnými odchýlkami. 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označenie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endParaRPr lang="cs-CZ" altLang="sk-SK" sz="2400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endParaRPr lang="cs-CZ" altLang="sk-SK" sz="2400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Iné zložky, ktoré smú byť vyhodnotené </a:t>
            </a:r>
            <a:r>
              <a:rPr lang="cs-CZ" altLang="sk-SK" sz="2400" b="1" smtClean="0"/>
              <a:t>vyhodnotením  neistoty merania typu B</a:t>
            </a:r>
            <a:r>
              <a:rPr lang="cs-CZ" altLang="sk-SK" sz="2400" smtClean="0"/>
              <a:t>, môžu byť taktiež charakterizované smerodajnými odchýlkami, vyhodnotenými z hustôt pravdepodobností založených na skusenostiach alebo inej informácii.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označenie</a:t>
            </a:r>
          </a:p>
        </p:txBody>
      </p:sp>
      <p:graphicFrame>
        <p:nvGraphicFramePr>
          <p:cNvPr id="8195" name="Objekt 1"/>
          <p:cNvGraphicFramePr>
            <a:graphicFrameLocks noChangeAspect="1"/>
          </p:cNvGraphicFramePr>
          <p:nvPr/>
        </p:nvGraphicFramePr>
        <p:xfrm>
          <a:off x="2124075" y="2181225"/>
          <a:ext cx="719138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Rovnica" r:id="rId3" imgW="190335" imgH="215713" progId="Equation.3">
                  <p:embed/>
                </p:oleObj>
              </mc:Choice>
              <mc:Fallback>
                <p:oleObj name="Rovnica" r:id="rId3" imgW="190335" imgH="215713" progId="Equation.3">
                  <p:embed/>
                  <p:pic>
                    <p:nvPicPr>
                      <p:cNvPr id="0" name="Objek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2181225"/>
                        <a:ext cx="719138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kt 4"/>
          <p:cNvGraphicFramePr>
            <a:graphicFrameLocks noChangeAspect="1"/>
          </p:cNvGraphicFramePr>
          <p:nvPr/>
        </p:nvGraphicFramePr>
        <p:xfrm>
          <a:off x="2124075" y="5300663"/>
          <a:ext cx="719138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Rovnica" r:id="rId5" imgW="190335" imgH="215713" progId="Equation.3">
                  <p:embed/>
                </p:oleObj>
              </mc:Choice>
              <mc:Fallback>
                <p:oleObj name="Rovnica" r:id="rId5" imgW="190335" imgH="215713" progId="Equation.3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5300663"/>
                        <a:ext cx="719138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obsahu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sk-SK" altLang="sk-SK" sz="2800" b="1" smtClean="0"/>
              <a:t>Kombinovaná štandardná neistota merania</a:t>
            </a:r>
          </a:p>
          <a:p>
            <a:pPr marL="0" indent="0" eaLnBrk="1" hangingPunct="1">
              <a:buFontTx/>
              <a:buNone/>
            </a:pPr>
            <a:r>
              <a:rPr lang="sk-SK" altLang="sk-SK" sz="2800" smtClean="0"/>
              <a:t>štandardná neistota merania, ktorá je získaná použitím individuálnych štandardných neistôt</a:t>
            </a:r>
          </a:p>
          <a:p>
            <a:pPr marL="0" indent="0" eaLnBrk="1" hangingPunct="1">
              <a:buFontTx/>
              <a:buNone/>
            </a:pPr>
            <a:r>
              <a:rPr lang="sk-SK" altLang="sk-SK" sz="2800" smtClean="0"/>
              <a:t>merania pridružených k vstupným veličinám v</a:t>
            </a:r>
          </a:p>
          <a:p>
            <a:pPr marL="0" indent="0" eaLnBrk="1" hangingPunct="1">
              <a:buFontTx/>
              <a:buNone/>
            </a:pPr>
            <a:r>
              <a:rPr lang="sk-SK" altLang="sk-SK" sz="2800" smtClean="0"/>
              <a:t>modelu merania - </a:t>
            </a:r>
          </a:p>
        </p:txBody>
      </p:sp>
      <p:graphicFrame>
        <p:nvGraphicFramePr>
          <p:cNvPr id="9219" name="Objekt 3"/>
          <p:cNvGraphicFramePr>
            <a:graphicFrameLocks noChangeAspect="1"/>
          </p:cNvGraphicFramePr>
          <p:nvPr/>
        </p:nvGraphicFramePr>
        <p:xfrm>
          <a:off x="3492500" y="2132013"/>
          <a:ext cx="719138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3" name="Rovnica" r:id="rId3" imgW="190500" imgH="228600" progId="Equation.3">
                  <p:embed/>
                </p:oleObj>
              </mc:Choice>
              <mc:Fallback>
                <p:oleObj name="Rovnica" r:id="rId3" imgW="190500" imgH="228600" progId="Equation.3">
                  <p:embed/>
                  <p:pic>
                    <p:nvPicPr>
                      <p:cNvPr id="0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132013"/>
                        <a:ext cx="719138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Obdĺžnik 4"/>
          <p:cNvSpPr>
            <a:spLocks noChangeArrowheads="1"/>
          </p:cNvSpPr>
          <p:nvPr/>
        </p:nvSpPr>
        <p:spPr bwMode="auto">
          <a:xfrm>
            <a:off x="468313" y="2852738"/>
            <a:ext cx="7704137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Kombinovaná štandardná neistota vytvára interval,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ktorý pokrýva skutočnú hodnotu meranej veličiny 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sk-SK" sz="2400"/>
              <a:t>pomerne malou pravdepodobnosťou (okolo 66%).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</p:txBody>
      </p:sp>
      <p:sp>
        <p:nvSpPr>
          <p:cNvPr id="9221" name="Obdĺžnik 5"/>
          <p:cNvSpPr>
            <a:spLocks noChangeArrowheads="1"/>
          </p:cNvSpPr>
          <p:nvPr/>
        </p:nvSpPr>
        <p:spPr bwMode="auto">
          <a:xfrm>
            <a:off x="468313" y="4005263"/>
            <a:ext cx="7578725" cy="218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Používa sa preto rozšírená neistota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8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800" b="1"/>
              <a:t>Rozšírená neistota merania 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800"/>
              <a:t>súčin kombinovanej štandardnej neistoty merania a koeficientu väčšieho ako číslo jedna</a:t>
            </a:r>
          </a:p>
        </p:txBody>
      </p:sp>
      <p:graphicFrame>
        <p:nvGraphicFramePr>
          <p:cNvPr id="9222" name="Objekt 6"/>
          <p:cNvGraphicFramePr>
            <a:graphicFrameLocks noChangeAspect="1"/>
          </p:cNvGraphicFramePr>
          <p:nvPr/>
        </p:nvGraphicFramePr>
        <p:xfrm>
          <a:off x="5651500" y="4652963"/>
          <a:ext cx="193357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Rovnica" r:id="rId5" imgW="558800" imgH="228600" progId="Equation.3">
                  <p:embed/>
                </p:oleObj>
              </mc:Choice>
              <mc:Fallback>
                <p:oleObj name="Rovnica" r:id="rId5" imgW="558800" imgH="228600" progId="Equation.3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4652963"/>
                        <a:ext cx="193357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bdĺžnik 4"/>
          <p:cNvSpPr>
            <a:spLocks noChangeArrowheads="1"/>
          </p:cNvSpPr>
          <p:nvPr/>
        </p:nvSpPr>
        <p:spPr bwMode="auto">
          <a:xfrm>
            <a:off x="250825" y="404813"/>
            <a:ext cx="7777163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800" b="1"/>
              <a:t>Zákon šírenia neistôt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8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Nech výstupná veličina        je funkciou       vstupných veličín                          a je v tvare: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Jej odhad </a:t>
            </a:r>
            <a:r>
              <a:rPr lang="sk-SK" altLang="sk-SK" sz="2400" i="1"/>
              <a:t>    </a:t>
            </a:r>
            <a:r>
              <a:rPr lang="sk-SK" altLang="sk-SK" sz="2400"/>
              <a:t>určíme zo vzťahu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kde                      sú odhady vstupných veličín </a:t>
            </a:r>
          </a:p>
        </p:txBody>
      </p:sp>
      <p:graphicFrame>
        <p:nvGraphicFramePr>
          <p:cNvPr id="10243" name="Objekt 6"/>
          <p:cNvGraphicFramePr>
            <a:graphicFrameLocks noChangeAspect="1"/>
          </p:cNvGraphicFramePr>
          <p:nvPr/>
        </p:nvGraphicFramePr>
        <p:xfrm>
          <a:off x="3635375" y="1268413"/>
          <a:ext cx="3667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3" name="Rovnica" r:id="rId3" imgW="139579" imgH="164957" progId="Equation.3">
                  <p:embed/>
                </p:oleObj>
              </mc:Choice>
              <mc:Fallback>
                <p:oleObj name="Rovnica" r:id="rId3" imgW="139579" imgH="164957" progId="Equation.3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1268413"/>
                        <a:ext cx="3667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kt 7"/>
          <p:cNvGraphicFramePr>
            <a:graphicFrameLocks noChangeAspect="1"/>
          </p:cNvGraphicFramePr>
          <p:nvPr/>
        </p:nvGraphicFramePr>
        <p:xfrm>
          <a:off x="5651500" y="1341438"/>
          <a:ext cx="427038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4" name="Rovnica" r:id="rId5" imgW="164957" imgH="139579" progId="Equation.3">
                  <p:embed/>
                </p:oleObj>
              </mc:Choice>
              <mc:Fallback>
                <p:oleObj name="Rovnica" r:id="rId5" imgW="164957" imgH="139579" progId="Equation.3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1341438"/>
                        <a:ext cx="427038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kt 8"/>
          <p:cNvGraphicFramePr>
            <a:graphicFrameLocks noChangeAspect="1"/>
          </p:cNvGraphicFramePr>
          <p:nvPr/>
        </p:nvGraphicFramePr>
        <p:xfrm>
          <a:off x="1257300" y="1574800"/>
          <a:ext cx="214471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5" name="Rovnica" r:id="rId7" imgW="850900" imgH="228600" progId="Equation.3">
                  <p:embed/>
                </p:oleObj>
              </mc:Choice>
              <mc:Fallback>
                <p:oleObj name="Rovnica" r:id="rId7" imgW="850900" imgH="228600" progId="Equation.3">
                  <p:embed/>
                  <p:pic>
                    <p:nvPicPr>
                      <p:cNvPr id="0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1574800"/>
                        <a:ext cx="2144713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kt 9"/>
          <p:cNvGraphicFramePr>
            <a:graphicFrameLocks noChangeAspect="1"/>
          </p:cNvGraphicFramePr>
          <p:nvPr/>
        </p:nvGraphicFramePr>
        <p:xfrm>
          <a:off x="315913" y="2147888"/>
          <a:ext cx="332898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6" name="Rovnica" r:id="rId9" imgW="1320800" imgH="228600" progId="Equation.3">
                  <p:embed/>
                </p:oleObj>
              </mc:Choice>
              <mc:Fallback>
                <p:oleObj name="Rovnica" r:id="rId9" imgW="1320800" imgH="228600" progId="Equation.3">
                  <p:embed/>
                  <p:pic>
                    <p:nvPicPr>
                      <p:cNvPr id="0" name="Objek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2147888"/>
                        <a:ext cx="3328987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kt 11"/>
          <p:cNvGraphicFramePr>
            <a:graphicFrameLocks noChangeAspect="1"/>
          </p:cNvGraphicFramePr>
          <p:nvPr/>
        </p:nvGraphicFramePr>
        <p:xfrm>
          <a:off x="1685925" y="2781300"/>
          <a:ext cx="3651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7" name="Rovnica" r:id="rId11" imgW="139579" imgH="164957" progId="Equation.3">
                  <p:embed/>
                </p:oleObj>
              </mc:Choice>
              <mc:Fallback>
                <p:oleObj name="Rovnica" r:id="rId11" imgW="139579" imgH="164957" progId="Equation.3">
                  <p:embed/>
                  <p:pic>
                    <p:nvPicPr>
                      <p:cNvPr id="0" name="Objek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925" y="2781300"/>
                        <a:ext cx="3651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kt 12"/>
          <p:cNvGraphicFramePr>
            <a:graphicFrameLocks noChangeAspect="1"/>
          </p:cNvGraphicFramePr>
          <p:nvPr/>
        </p:nvGraphicFramePr>
        <p:xfrm>
          <a:off x="323850" y="3052763"/>
          <a:ext cx="294481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8" name="Rovnica" r:id="rId13" imgW="1168400" imgH="228600" progId="Equation.3">
                  <p:embed/>
                </p:oleObj>
              </mc:Choice>
              <mc:Fallback>
                <p:oleObj name="Rovnica" r:id="rId13" imgW="1168400" imgH="228600" progId="Equation.3">
                  <p:embed/>
                  <p:pic>
                    <p:nvPicPr>
                      <p:cNvPr id="0" name="Objek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052763"/>
                        <a:ext cx="2944813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kt 13"/>
          <p:cNvGraphicFramePr>
            <a:graphicFrameLocks noChangeAspect="1"/>
          </p:cNvGraphicFramePr>
          <p:nvPr/>
        </p:nvGraphicFramePr>
        <p:xfrm>
          <a:off x="908050" y="3732213"/>
          <a:ext cx="17922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9" name="Rovnica" r:id="rId15" imgW="711200" imgH="228600" progId="Equation.3">
                  <p:embed/>
                </p:oleObj>
              </mc:Choice>
              <mc:Fallback>
                <p:oleObj name="Rovnica" r:id="rId15" imgW="711200" imgH="228600" progId="Equation.3">
                  <p:embed/>
                  <p:pic>
                    <p:nvPicPr>
                      <p:cNvPr id="0" name="Objek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3732213"/>
                        <a:ext cx="1792288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kt 14"/>
          <p:cNvGraphicFramePr>
            <a:graphicFrameLocks noChangeAspect="1"/>
          </p:cNvGraphicFramePr>
          <p:nvPr/>
        </p:nvGraphicFramePr>
        <p:xfrm>
          <a:off x="6604000" y="3773488"/>
          <a:ext cx="21463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0" name="Rovnica" r:id="rId17" imgW="850900" imgH="228600" progId="Equation.3">
                  <p:embed/>
                </p:oleObj>
              </mc:Choice>
              <mc:Fallback>
                <p:oleObj name="Rovnica" r:id="rId17" imgW="850900" imgH="228600" progId="Equation.3">
                  <p:embed/>
                  <p:pic>
                    <p:nvPicPr>
                      <p:cNvPr id="0" name="Objek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0" y="3773488"/>
                        <a:ext cx="2146300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Obdĺžnik 15"/>
          <p:cNvSpPr>
            <a:spLocks noChangeArrowheads="1"/>
          </p:cNvSpPr>
          <p:nvPr/>
        </p:nvSpPr>
        <p:spPr bwMode="auto">
          <a:xfrm>
            <a:off x="395288" y="4581525"/>
            <a:ext cx="792162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Zákon šírenia neistôt sa zakladá na linearizácií funkcie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rozvojom do Taylorovho radu a zanedbaní vyšších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2400"/>
              <a:t>členov.</a:t>
            </a:r>
          </a:p>
        </p:txBody>
      </p:sp>
      <p:graphicFrame>
        <p:nvGraphicFramePr>
          <p:cNvPr id="10252" name="Objekt 16"/>
          <p:cNvGraphicFramePr>
            <a:graphicFrameLocks noChangeAspect="1"/>
          </p:cNvGraphicFramePr>
          <p:nvPr/>
        </p:nvGraphicFramePr>
        <p:xfrm>
          <a:off x="395288" y="4997450"/>
          <a:ext cx="332898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1" name="Rovnica" r:id="rId19" imgW="1320800" imgH="228600" progId="Equation.3">
                  <p:embed/>
                </p:oleObj>
              </mc:Choice>
              <mc:Fallback>
                <p:oleObj name="Rovnica" r:id="rId19" imgW="1320800" imgH="228600" progId="Equation.3">
                  <p:embed/>
                  <p:pic>
                    <p:nvPicPr>
                      <p:cNvPr id="0" name="Objek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4997450"/>
                        <a:ext cx="3328987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dvolený návrh">
  <a:themeElements>
    <a:clrScheme name="Predvolený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volený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dvolený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1759</TotalTime>
  <Words>1659</Words>
  <Application>Microsoft Office PowerPoint</Application>
  <PresentationFormat>Prezentácia na obrazovke (4:3)</PresentationFormat>
  <Paragraphs>295</Paragraphs>
  <Slides>27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27</vt:i4>
      </vt:variant>
    </vt:vector>
  </HeadingPairs>
  <TitlesOfParts>
    <vt:vector size="33" baseType="lpstr">
      <vt:lpstr>Arial</vt:lpstr>
      <vt:lpstr>Cambria Math</vt:lpstr>
      <vt:lpstr>Tahoma</vt:lpstr>
      <vt:lpstr>Times New Roman</vt:lpstr>
      <vt:lpstr>Predvolený návrh</vt:lpstr>
      <vt:lpstr>Rovnica</vt:lpstr>
      <vt:lpstr>Prednáška č.3 </vt:lpstr>
      <vt:lpstr>X=¯X+EC ± U_C     [SI]   UTC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 Zápis výsledku merania 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Miroslav Dovica</dc:creator>
  <cp:lastModifiedBy>Miroslav Dovica</cp:lastModifiedBy>
  <cp:revision>228</cp:revision>
  <dcterms:created xsi:type="dcterms:W3CDTF">2012-09-11T07:07:15Z</dcterms:created>
  <dcterms:modified xsi:type="dcterms:W3CDTF">2023-10-03T09:30:50Z</dcterms:modified>
</cp:coreProperties>
</file>